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0" r:id="rId5"/>
    <p:sldId id="271" r:id="rId6"/>
    <p:sldId id="267" r:id="rId7"/>
    <p:sldId id="265" r:id="rId8"/>
    <p:sldId id="268" r:id="rId9"/>
    <p:sldId id="269" r:id="rId10"/>
    <p:sldId id="272" r:id="rId11"/>
    <p:sldId id="279" r:id="rId12"/>
    <p:sldId id="278" r:id="rId13"/>
    <p:sldId id="282" r:id="rId14"/>
    <p:sldId id="283" r:id="rId15"/>
    <p:sldId id="284" r:id="rId16"/>
    <p:sldId id="285" r:id="rId17"/>
    <p:sldId id="287" r:id="rId18"/>
    <p:sldId id="270" r:id="rId19"/>
    <p:sldId id="264" r:id="rId20"/>
    <p:sldId id="280" r:id="rId21"/>
    <p:sldId id="281" r:id="rId22"/>
    <p:sldId id="286" r:id="rId23"/>
    <p:sldId id="292" r:id="rId24"/>
    <p:sldId id="274" r:id="rId25"/>
    <p:sldId id="276" r:id="rId26"/>
    <p:sldId id="288" r:id="rId27"/>
    <p:sldId id="294" r:id="rId28"/>
    <p:sldId id="297" r:id="rId29"/>
    <p:sldId id="296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293" r:id="rId41"/>
    <p:sldId id="275" r:id="rId42"/>
    <p:sldId id="277" r:id="rId43"/>
    <p:sldId id="273" r:id="rId44"/>
    <p:sldId id="262" r:id="rId45"/>
    <p:sldId id="263" r:id="rId46"/>
    <p:sldId id="261" r:id="rId4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4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95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1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52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521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3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61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96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3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6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30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531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8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5924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601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297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8818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951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853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28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878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91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04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5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1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55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89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0C54-7AE2-48BD-BF11-EA4FACAB5473}" type="datetimeFigureOut">
              <a:rPr lang="pl-PL" smtClean="0"/>
              <a:t>19.03.2020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5E2B2E7-A000-4668-AF9A-4C7D71E84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591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https/www.youtube.com/watch?v=MCziIAapPh4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CziIAapPh4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2811"/>
          <a:stretch/>
        </p:blipFill>
        <p:spPr>
          <a:xfrm>
            <a:off x="-9100" y="-545911"/>
            <a:ext cx="12201100" cy="682899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68488" y="5889099"/>
            <a:ext cx="11464119" cy="769441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400" b="1" dirty="0">
                <a:solidFill>
                  <a:srgbClr val="FFC000"/>
                </a:solidFill>
              </a:rPr>
              <a:t>???????????????????????????????????????????</a:t>
            </a:r>
          </a:p>
        </p:txBody>
      </p:sp>
    </p:spTree>
    <p:extLst>
      <p:ext uri="{BB962C8B-B14F-4D97-AF65-F5344CB8AC3E}">
        <p14:creationId xmlns:p14="http://schemas.microsoft.com/office/powerpoint/2010/main" val="95444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23" cy="6858000"/>
          </a:xfrm>
        </p:spPr>
      </p:pic>
    </p:spTree>
    <p:extLst>
      <p:ext uri="{BB962C8B-B14F-4D97-AF65-F5344CB8AC3E}">
        <p14:creationId xmlns:p14="http://schemas.microsoft.com/office/powerpoint/2010/main" val="388461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091"/>
          <a:stretch/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409516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097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0" y="0"/>
            <a:ext cx="12192000" cy="6882063"/>
          </a:xfrm>
        </p:spPr>
      </p:pic>
    </p:spTree>
    <p:extLst>
      <p:ext uri="{BB962C8B-B14F-4D97-AF65-F5344CB8AC3E}">
        <p14:creationId xmlns:p14="http://schemas.microsoft.com/office/powerpoint/2010/main" val="18119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2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1060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3976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0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2811"/>
          <a:stretch/>
        </p:blipFill>
        <p:spPr>
          <a:xfrm>
            <a:off x="-9100" y="-545911"/>
            <a:ext cx="12201100" cy="682899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68488" y="5889099"/>
            <a:ext cx="11464119" cy="769441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400" b="1" dirty="0">
                <a:solidFill>
                  <a:srgbClr val="FFC000"/>
                </a:solidFill>
              </a:rPr>
              <a:t>ZASADA OGRANICZONEGO ZAUFANIA</a:t>
            </a:r>
          </a:p>
        </p:txBody>
      </p:sp>
    </p:spTree>
    <p:extLst>
      <p:ext uri="{BB962C8B-B14F-4D97-AF65-F5344CB8AC3E}">
        <p14:creationId xmlns:p14="http://schemas.microsoft.com/office/powerpoint/2010/main" val="10840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3568188"/>
            <a:ext cx="10058400" cy="26935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6516" r="-1136" b="24999"/>
          <a:stretch/>
        </p:blipFill>
        <p:spPr>
          <a:xfrm>
            <a:off x="1114425" y="386838"/>
            <a:ext cx="1005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9100" y="1636154"/>
            <a:ext cx="11353800" cy="48882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3200" i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</a:rPr>
              <a:t>FAKE NEWS</a:t>
            </a:r>
            <a:r>
              <a:rPr lang="pl-PL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3200" dirty="0">
                <a:solidFill>
                  <a:srgbClr val="C00000"/>
                </a:solidFill>
              </a:rPr>
              <a:t>to termin omawiany i przedmiot debaty.</a:t>
            </a:r>
            <a:br>
              <a:rPr lang="pl-PL" sz="3200" dirty="0">
                <a:solidFill>
                  <a:srgbClr val="C00000"/>
                </a:solidFill>
              </a:rPr>
            </a:br>
            <a:r>
              <a:rPr lang="pl-PL" sz="3200" dirty="0">
                <a:solidFill>
                  <a:srgbClr val="C00000"/>
                </a:solidFill>
              </a:rPr>
              <a:t>Zasadniczo dotyczy dezinformacji rozpowszechnianej</a:t>
            </a:r>
            <a:br>
              <a:rPr lang="pl-PL" sz="3200" dirty="0">
                <a:solidFill>
                  <a:srgbClr val="C00000"/>
                </a:solidFill>
              </a:rPr>
            </a:br>
            <a:r>
              <a:rPr lang="pl-PL" sz="3200" dirty="0">
                <a:solidFill>
                  <a:srgbClr val="C00000"/>
                </a:solidFill>
              </a:rPr>
              <a:t>w </a:t>
            </a:r>
            <a:r>
              <a:rPr lang="pl-PL" sz="3200" i="1" dirty="0">
                <a:solidFill>
                  <a:srgbClr val="C00000"/>
                </a:solidFill>
              </a:rPr>
              <a:t>Internecie</a:t>
            </a:r>
            <a:r>
              <a:rPr lang="pl-PL" sz="3200" dirty="0">
                <a:solidFill>
                  <a:srgbClr val="C00000"/>
                </a:solidFill>
              </a:rPr>
              <a:t> lub w </a:t>
            </a:r>
            <a:r>
              <a:rPr lang="pl-PL" sz="3200" i="1" dirty="0">
                <a:solidFill>
                  <a:srgbClr val="C00000"/>
                </a:solidFill>
              </a:rPr>
              <a:t>mediach</a:t>
            </a:r>
            <a:r>
              <a:rPr lang="pl-PL" sz="3200" dirty="0">
                <a:solidFill>
                  <a:srgbClr val="C00000"/>
                </a:solidFill>
              </a:rPr>
              <a:t> tradycyjnych. Wyrażenie to odnosi się zatem do bezpodstawnej informacji, opartej na nieistniejących</a:t>
            </a:r>
            <a:br>
              <a:rPr lang="pl-PL" sz="3200" dirty="0">
                <a:solidFill>
                  <a:srgbClr val="C00000"/>
                </a:solidFill>
              </a:rPr>
            </a:br>
            <a:r>
              <a:rPr lang="pl-PL" sz="3200" dirty="0">
                <a:solidFill>
                  <a:srgbClr val="C00000"/>
                </a:solidFill>
              </a:rPr>
              <a:t>lub zniekształconych danych i zmierzającej do oszukania,</a:t>
            </a:r>
            <a:br>
              <a:rPr lang="pl-PL" sz="3200" dirty="0">
                <a:solidFill>
                  <a:srgbClr val="C00000"/>
                </a:solidFill>
              </a:rPr>
            </a:br>
            <a:r>
              <a:rPr lang="pl-PL" sz="3200" dirty="0">
                <a:solidFill>
                  <a:srgbClr val="C00000"/>
                </a:solidFill>
              </a:rPr>
              <a:t>a nawet manipulowania czytelnikiem.</a:t>
            </a:r>
            <a:br>
              <a:rPr lang="pl-PL" sz="3200" dirty="0">
                <a:solidFill>
                  <a:srgbClr val="C00000"/>
                </a:solidFill>
              </a:rPr>
            </a:br>
            <a:r>
              <a:rPr lang="pl-PL" sz="3200" dirty="0">
                <a:solidFill>
                  <a:srgbClr val="C00000"/>
                </a:solidFill>
              </a:rPr>
              <a:t>Ich rozpowszechnianie może odpowiadać pożądanym celom, wpływać na decyzje polityczne i sprzyjać korzyściom ekonomicznym.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81" y="476638"/>
            <a:ext cx="5037438" cy="13489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6516" r="-1136" b="24999"/>
          <a:stretch/>
        </p:blipFill>
        <p:spPr>
          <a:xfrm>
            <a:off x="8811280" y="747128"/>
            <a:ext cx="3127662" cy="75822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185983" y="6278233"/>
            <a:ext cx="6361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accent1">
                    <a:lumMod val="50000"/>
                  </a:schemeClr>
                </a:solidFill>
              </a:rPr>
              <a:t>Papież Franciszek - Orędzie na 52. Światowy Dzień Środków Społecznego Przekazu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6516" r="-1136" b="24999"/>
          <a:stretch/>
        </p:blipFill>
        <p:spPr>
          <a:xfrm>
            <a:off x="156986" y="747127"/>
            <a:ext cx="3127662" cy="7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8"/>
          <a:stretch/>
        </p:blipFill>
        <p:spPr>
          <a:xfrm>
            <a:off x="0" y="0"/>
            <a:ext cx="12239886" cy="687847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875965" y="3016154"/>
            <a:ext cx="7856676" cy="3416320"/>
          </a:xfrm>
          <a:prstGeom prst="rect">
            <a:avLst/>
          </a:prstGeom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C00000"/>
                </a:solidFill>
              </a:rPr>
              <a:t>Boże, nasz Ojcze, Ty udzielasz nam daru Twojej miłości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i otaczasz nas Twoją ojcowską dobrocią.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Z ufnością zawierzamy Ci tych, którzy nieświadomi zagrożeń bezkrytycznie korzystają z Internetu, komputerów, prasy, radia, telewizji i filmu. Zawierzamy Ci zwłaszcza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dzieci i młodzież, i prosimy, abyś zesłał na nich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Twojego Ducha i obdarzył ich darem mądrości.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Niech z pełnym zaangażowaniem szukają tego,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co pomaga im w rozwoju ludzkim i nadprzyrodzonym.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355959" y="2000491"/>
            <a:ext cx="3503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Bahnschrift" panose="020B0502040204020203" pitchFamily="34" charset="0"/>
              </a:rPr>
              <a:t>modlitwa: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323178" y="6554042"/>
            <a:ext cx="51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1/2</a:t>
            </a:r>
          </a:p>
        </p:txBody>
      </p:sp>
      <p:sp>
        <p:nvSpPr>
          <p:cNvPr id="7" name="Prostokąt 6"/>
          <p:cNvSpPr/>
          <p:nvPr/>
        </p:nvSpPr>
        <p:spPr>
          <a:xfrm>
            <a:off x="6360852" y="6378473"/>
            <a:ext cx="54479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200" dirty="0">
                <a:solidFill>
                  <a:schemeClr val="bg1">
                    <a:lumMod val="75000"/>
                  </a:schemeClr>
                </a:solidFill>
              </a:rPr>
              <a:t>http://kapucynki.pl/modlitwa/modlitwa-w-intencji-srodkow-spolecznego-przekazu/</a:t>
            </a:r>
          </a:p>
        </p:txBody>
      </p:sp>
    </p:spTree>
    <p:extLst>
      <p:ext uri="{BB962C8B-B14F-4D97-AF65-F5344CB8AC3E}">
        <p14:creationId xmlns:p14="http://schemas.microsoft.com/office/powerpoint/2010/main" val="25599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6953765" y="304631"/>
            <a:ext cx="48191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Prawda</a:t>
            </a:r>
          </a:p>
          <a:p>
            <a:pPr algn="ctr"/>
            <a:r>
              <a:rPr lang="pl-PL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was wyzwoli!</a:t>
            </a:r>
          </a:p>
          <a:p>
            <a:pPr algn="ctr"/>
            <a:r>
              <a:rPr lang="pl-PL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J 8, 32</a:t>
            </a:r>
          </a:p>
        </p:txBody>
      </p:sp>
    </p:spTree>
    <p:extLst>
      <p:ext uri="{BB962C8B-B14F-4D97-AF65-F5344CB8AC3E}">
        <p14:creationId xmlns:p14="http://schemas.microsoft.com/office/powerpoint/2010/main" val="32011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896785" y="2219832"/>
            <a:ext cx="10075048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„</a:t>
            </a: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Papież Franciszek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poparł Donalda </a:t>
            </a:r>
            <a:r>
              <a:rPr kumimoji="0" lang="pl-PL" altLang="pl-PL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Trumpa</a:t>
            </a: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przed wyborami w USA”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2800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„</a:t>
            </a:r>
            <a:r>
              <a:rPr lang="pl-PL" altLang="pl-PL" sz="2800" b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WikiLeaks</a:t>
            </a:r>
            <a:r>
              <a:rPr lang="pl-PL" altLang="pl-PL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potwierdza,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że Hillary Clinton sprzedawała broń ISIS”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8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„Barack Obama zakazał ślubowania wierności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fladze USA w szkołach”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2800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590" y="343971"/>
            <a:ext cx="5037438" cy="13489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2362309" y="6548576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Na podstawie: https://www.legalniewsieci.pl/aktualnosci/cala-prawda-o-fake-news-czyli-jak-rozpoznac-falszywe-wiadomosci</a:t>
            </a:r>
          </a:p>
        </p:txBody>
      </p:sp>
    </p:spTree>
    <p:extLst>
      <p:ext uri="{BB962C8B-B14F-4D97-AF65-F5344CB8AC3E}">
        <p14:creationId xmlns:p14="http://schemas.microsoft.com/office/powerpoint/2010/main" val="34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2811"/>
          <a:stretch/>
        </p:blipFill>
        <p:spPr>
          <a:xfrm>
            <a:off x="-9100" y="-545911"/>
            <a:ext cx="12201100" cy="682899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68488" y="5889099"/>
            <a:ext cx="11464119" cy="769441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400" b="1" dirty="0">
                <a:solidFill>
                  <a:srgbClr val="FFC000"/>
                </a:solidFill>
              </a:rPr>
              <a:t>ZASADA OGRANICZONEGO ZAUFANIA</a:t>
            </a:r>
          </a:p>
        </p:txBody>
      </p:sp>
    </p:spTree>
    <p:extLst>
      <p:ext uri="{BB962C8B-B14F-4D97-AF65-F5344CB8AC3E}">
        <p14:creationId xmlns:p14="http://schemas.microsoft.com/office/powerpoint/2010/main" val="144524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t="9739" r="5473" b="8870"/>
          <a:stretch/>
        </p:blipFill>
        <p:spPr>
          <a:xfrm>
            <a:off x="295275" y="600075"/>
            <a:ext cx="6181725" cy="5724525"/>
          </a:xfrm>
        </p:spPr>
      </p:pic>
      <p:sp>
        <p:nvSpPr>
          <p:cNvPr id="5" name="pole tekstowe 4"/>
          <p:cNvSpPr txBox="1"/>
          <p:nvPr/>
        </p:nvSpPr>
        <p:spPr>
          <a:xfrm rot="17679318">
            <a:off x="2240659" y="2794095"/>
            <a:ext cx="4988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rgbClr val="C00000"/>
                </a:solidFill>
                <a:latin typeface="Arial Black" panose="020B0A04020102020204" pitchFamily="34" charset="0"/>
              </a:rPr>
              <a:t>Jak chronić</a:t>
            </a:r>
          </a:p>
          <a:p>
            <a:pPr algn="ctr"/>
            <a:r>
              <a:rPr lang="pl-PL" sz="3200" dirty="0">
                <a:solidFill>
                  <a:srgbClr val="C00000"/>
                </a:solidFill>
                <a:latin typeface="Arial Black" panose="020B0A04020102020204" pitchFamily="34" charset="0"/>
              </a:rPr>
              <a:t>przed </a:t>
            </a:r>
            <a:r>
              <a:rPr lang="pl-PL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fake</a:t>
            </a:r>
            <a:r>
              <a:rPr lang="pl-PL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newsami?</a:t>
            </a:r>
          </a:p>
        </p:txBody>
      </p:sp>
      <p:sp>
        <p:nvSpPr>
          <p:cNvPr id="10" name="pole tekstowe 9">
            <a:hlinkClick r:id="rId3"/>
          </p:cNvPr>
          <p:cNvSpPr txBox="1"/>
          <p:nvPr/>
        </p:nvSpPr>
        <p:spPr>
          <a:xfrm>
            <a:off x="6026455" y="2526631"/>
            <a:ext cx="6296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Kliknij i Zobacz!</a:t>
            </a:r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  <a:hlinkClick r:id="rId4"/>
              </a:rPr>
              <a:t></a:t>
            </a:r>
            <a:endParaRPr lang="pl-PL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3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2811"/>
          <a:stretch/>
        </p:blipFill>
        <p:spPr>
          <a:xfrm>
            <a:off x="-9100" y="-545911"/>
            <a:ext cx="12201100" cy="682899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68488" y="5889099"/>
            <a:ext cx="11464119" cy="769441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400" b="1" dirty="0">
                <a:solidFill>
                  <a:srgbClr val="FFC000"/>
                </a:solidFill>
              </a:rPr>
              <a:t>ZASADA OGRANICZONEGO ZAUFANIA</a:t>
            </a:r>
          </a:p>
        </p:txBody>
      </p:sp>
    </p:spTree>
    <p:extLst>
      <p:ext uri="{BB962C8B-B14F-4D97-AF65-F5344CB8AC3E}">
        <p14:creationId xmlns:p14="http://schemas.microsoft.com/office/powerpoint/2010/main" val="14607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322820" y="27776"/>
            <a:ext cx="91810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Dekalog Internauty</a:t>
            </a:r>
          </a:p>
          <a:p>
            <a:pPr algn="ctr"/>
            <a:endParaRPr lang="pl-PL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pl-PL" sz="1600" dirty="0">
              <a:solidFill>
                <a:srgbClr val="003399"/>
              </a:solidFill>
              <a:latin typeface="Arkana" panose="020B0604020202020204" pitchFamily="50" charset="0"/>
            </a:endParaRPr>
          </a:p>
          <a:p>
            <a:pPr algn="ctr">
              <a:buFont typeface="+mj-lt"/>
              <a:buAutoNum type="arabicPeriod"/>
            </a:pP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 Nie traktuj komputera jak bożka.</a:t>
            </a:r>
          </a:p>
          <a:p>
            <a:pPr algn="ctr">
              <a:buFont typeface="+mj-lt"/>
              <a:buAutoNum type="arabicPeriod"/>
            </a:pP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 Miej świadomość, po co przed nim zasiadasz.</a:t>
            </a:r>
          </a:p>
          <a:p>
            <a:pPr algn="ctr">
              <a:buFont typeface="+mj-lt"/>
              <a:buAutoNum type="arabicPeriod"/>
            </a:pP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 Pamiętaj, że za drzwiami Internetu</a:t>
            </a:r>
            <a:b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</a:b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nie wszystko jest dobre.</a:t>
            </a:r>
          </a:p>
          <a:p>
            <a:pPr algn="ctr">
              <a:buFont typeface="+mj-lt"/>
              <a:buAutoNum type="arabicPeriod"/>
            </a:pP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 Czuwaj nad tym, co robi twoje dziecko;</a:t>
            </a:r>
          </a:p>
          <a:p>
            <a:pPr algn="ctr"/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poszerzaj swoją wiedzę.</a:t>
            </a:r>
          </a:p>
          <a:p>
            <a:pPr marL="457200" indent="-457200" algn="ctr">
              <a:buFont typeface="+mj-lt"/>
              <a:buAutoNum type="arabicPeriod" startAt="5"/>
            </a:pP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Nie zabijaj czasu i talentów przed komputerem.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4462760"/>
            <a:ext cx="10058400" cy="273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10864957" y="4469281"/>
            <a:ext cx="63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1/2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189359" y="4118815"/>
            <a:ext cx="54479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67297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322820" y="27776"/>
            <a:ext cx="91810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Dekalog Internauty</a:t>
            </a:r>
          </a:p>
          <a:p>
            <a:pPr algn="ctr"/>
            <a:endParaRPr lang="pl-PL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pl-PL" sz="1600" dirty="0">
              <a:solidFill>
                <a:srgbClr val="003399"/>
              </a:solidFill>
              <a:latin typeface="Arkana" panose="020B0604020202020204" pitchFamily="50" charset="0"/>
            </a:endParaRPr>
          </a:p>
          <a:p>
            <a:pPr marL="342900" indent="-342900" algn="ctr">
              <a:buFont typeface="+mj-lt"/>
              <a:buAutoNum type="arabicPeriod" startAt="6"/>
            </a:pP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 Nie lekceważ zagrożeń płynących z sieci.</a:t>
            </a:r>
          </a:p>
          <a:p>
            <a:pPr marL="342900" indent="-342900" algn="ctr">
              <a:buFont typeface="+mj-lt"/>
              <a:buAutoNum type="arabicPeriod" startAt="6"/>
            </a:pP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 Nie - piractwu i hackerom.</a:t>
            </a:r>
          </a:p>
          <a:p>
            <a:pPr marL="342900" indent="-342900" algn="ctr">
              <a:buFont typeface="+mj-lt"/>
              <a:buAutoNum type="arabicPeriod" startAt="6"/>
            </a:pP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 Stosuj zasadę ograniczonego zaufania</a:t>
            </a:r>
            <a:b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</a:b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w kontaktach internetowych.</a:t>
            </a:r>
          </a:p>
          <a:p>
            <a:pPr marL="342900" indent="-342900" algn="ctr">
              <a:buFont typeface="+mj-lt"/>
              <a:buAutoNum type="arabicPeriod" startAt="6"/>
            </a:pP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 Nie zaniedbuj czynienia dobra</a:t>
            </a:r>
            <a:b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</a:b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za pośrednictwem sieci.</a:t>
            </a:r>
          </a:p>
          <a:p>
            <a:pPr marL="342900" indent="-342900" algn="ctr">
              <a:buFont typeface="+mj-lt"/>
              <a:buAutoNum type="arabicPeriod" startAt="6"/>
            </a:pPr>
            <a:r>
              <a:rPr lang="pl-PL" sz="2800" dirty="0">
                <a:solidFill>
                  <a:srgbClr val="003399"/>
                </a:solidFill>
                <a:latin typeface="Arkana" panose="020B0604020202020204" pitchFamily="50" charset="0"/>
              </a:rPr>
              <a:t> Nie zastępuj przyjaciół komputerem.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4462760"/>
            <a:ext cx="10058400" cy="273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4189359" y="4118815"/>
            <a:ext cx="54479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277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2811"/>
          <a:stretch/>
        </p:blipFill>
        <p:spPr>
          <a:xfrm>
            <a:off x="-9100" y="-545911"/>
            <a:ext cx="12201100" cy="682899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68488" y="5889099"/>
            <a:ext cx="11464119" cy="769441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400" b="1" dirty="0">
                <a:solidFill>
                  <a:srgbClr val="FFC000"/>
                </a:solidFill>
              </a:rPr>
              <a:t>ZASADA OGRANICZONEGO ZAUFANIA</a:t>
            </a:r>
          </a:p>
        </p:txBody>
      </p:sp>
    </p:spTree>
    <p:extLst>
      <p:ext uri="{BB962C8B-B14F-4D97-AF65-F5344CB8AC3E}">
        <p14:creationId xmlns:p14="http://schemas.microsoft.com/office/powerpoint/2010/main" val="14805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0"/>
            <a:ext cx="12572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809103" y="1065071"/>
            <a:ext cx="5000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FFC000"/>
                </a:solidFill>
              </a:rPr>
              <a:t>10 przykazań użytkownika komputera: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4" y="3373395"/>
            <a:ext cx="2454876" cy="122743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5874876" y="629628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000" dirty="0"/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376853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0"/>
            <a:ext cx="12572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809103" y="1065071"/>
            <a:ext cx="5000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FFC000"/>
                </a:solidFill>
              </a:rPr>
              <a:t>10 przykazań użytkownika komputera: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4" y="3373395"/>
            <a:ext cx="2454876" cy="12274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048768" y="3487893"/>
            <a:ext cx="3715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1. Nie używaj komputera,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po to,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aby szkodzić innym.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874876" y="629628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000" dirty="0"/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35111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8"/>
          <a:stretch/>
        </p:blipFill>
        <p:spPr>
          <a:xfrm>
            <a:off x="0" y="0"/>
            <a:ext cx="12239886" cy="687847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875965" y="3016154"/>
            <a:ext cx="7856676" cy="3416320"/>
          </a:xfrm>
          <a:prstGeom prst="rect">
            <a:avLst/>
          </a:prstGeom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C00000"/>
                </a:solidFill>
              </a:rPr>
              <a:t>Spraw, żeby wchodząc w świat o potężnym wpływie informacyjnym, wybierały to, co duchowo bezpieczne, zdrowe i prawdziwe. Niech będą tego świadomi, że Internet, komputer, prasa, radio, telewizja, film są przede wszystkim narzędziem użytecznej pracy, a nie samej tylko rozrywki. Niech świat, który się przed nimi otwiera,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służy ich rozwojowi, zgodnie z poczuciem odpowiedzialności za siebie i za wszystkie społeczności ludzkie.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Prosimy o to przez Chrystusa, Pana naszego. Amen.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355959" y="2000491"/>
            <a:ext cx="3503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Bahnschrift" panose="020B0502040204020203" pitchFamily="34" charset="0"/>
              </a:rPr>
              <a:t>modlitwa:</a:t>
            </a:r>
          </a:p>
        </p:txBody>
      </p:sp>
      <p:sp>
        <p:nvSpPr>
          <p:cNvPr id="2" name="Prostokąt 1"/>
          <p:cNvSpPr/>
          <p:nvPr/>
        </p:nvSpPr>
        <p:spPr>
          <a:xfrm>
            <a:off x="6360852" y="6378473"/>
            <a:ext cx="54479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200" dirty="0">
                <a:solidFill>
                  <a:schemeClr val="bg1">
                    <a:lumMod val="75000"/>
                  </a:schemeClr>
                </a:solidFill>
              </a:rPr>
              <a:t>http://kapucynki.pl/modlitwa/modlitwa-w-intencji-srodkow-spolecznego-przekazu/</a:t>
            </a:r>
          </a:p>
        </p:txBody>
      </p:sp>
    </p:spTree>
    <p:extLst>
      <p:ext uri="{BB962C8B-B14F-4D97-AF65-F5344CB8AC3E}">
        <p14:creationId xmlns:p14="http://schemas.microsoft.com/office/powerpoint/2010/main" val="337012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0"/>
            <a:ext cx="12572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809103" y="1065071"/>
            <a:ext cx="5000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FFC000"/>
                </a:solidFill>
              </a:rPr>
              <a:t>10 przykazań użytkownika komputera: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4" y="3373395"/>
            <a:ext cx="2454876" cy="12274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048768" y="3487893"/>
            <a:ext cx="37152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2. Nie zakłócaj pracy na komputerach innym.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874876" y="629628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000" dirty="0"/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364191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0"/>
            <a:ext cx="12572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809103" y="1065071"/>
            <a:ext cx="5000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FFC000"/>
                </a:solidFill>
              </a:rPr>
              <a:t>10 przykazań użytkownika komputera: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4" y="3373395"/>
            <a:ext cx="2454876" cy="12274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048768" y="3487893"/>
            <a:ext cx="3715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3. Nie przeglądaj bez pozwolenia cudzych danych.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874876" y="629628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000" dirty="0"/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3261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0"/>
            <a:ext cx="12572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809103" y="1065071"/>
            <a:ext cx="5000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FFC000"/>
                </a:solidFill>
              </a:rPr>
              <a:t>10 przykazań użytkownika komputera: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4" y="3373395"/>
            <a:ext cx="2454876" cy="12274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048768" y="3487893"/>
            <a:ext cx="37152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4. Nie używaj komputera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jako narzędzia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do kradzieży.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874876" y="629628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000" dirty="0"/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232239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0"/>
            <a:ext cx="12572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809103" y="1065071"/>
            <a:ext cx="5000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FFC000"/>
                </a:solidFill>
              </a:rPr>
              <a:t>10 przykazań użytkownika komputera: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4" y="3373395"/>
            <a:ext cx="2454876" cy="12274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048768" y="3487893"/>
            <a:ext cx="3715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5. Nie używaj komputera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do różnych nieetycznych sztuczek.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874876" y="629628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000" dirty="0"/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226905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0"/>
            <a:ext cx="12572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809103" y="1065071"/>
            <a:ext cx="5000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FFC000"/>
                </a:solidFill>
              </a:rPr>
              <a:t>10 przykazań użytkownika komputera: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4" y="3373395"/>
            <a:ext cx="2454876" cy="12274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048768" y="3487893"/>
            <a:ext cx="3715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6. Nie używaj i nie kopiuj cudzych programów,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za które nie zapłaciłeś.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874876" y="629628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000" dirty="0"/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11683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0"/>
            <a:ext cx="12572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809103" y="1065071"/>
            <a:ext cx="5000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FFC000"/>
                </a:solidFill>
              </a:rPr>
              <a:t>10 przykazań użytkownika komputera: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4" y="3373395"/>
            <a:ext cx="2454876" cy="12274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048768" y="3487893"/>
            <a:ext cx="3715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7. Nie publikuj bez wiedzy autora tekstów, których autorem jest ktoś inny.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874876" y="629628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000" dirty="0"/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278862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0"/>
            <a:ext cx="12572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809103" y="1065071"/>
            <a:ext cx="5000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FFC000"/>
                </a:solidFill>
              </a:rPr>
              <a:t>10 przykazań użytkownika komputera: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4" y="3373395"/>
            <a:ext cx="2454876" cy="12274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048768" y="3487893"/>
            <a:ext cx="3715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8. Nie przywłaszczaj sobie wysiłku intelektualnego innych.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874876" y="629628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000" dirty="0"/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27277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0"/>
            <a:ext cx="12572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809103" y="1065071"/>
            <a:ext cx="5000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FFC000"/>
                </a:solidFill>
              </a:rPr>
              <a:t>10 przykazań użytkownika komputera: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4" y="3373395"/>
            <a:ext cx="2454876" cy="12274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048768" y="3487893"/>
            <a:ext cx="3715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9. Pomyśl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o społecznych konsekwencjach tego,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co robisz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(pisząc programy, teksty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i publikując je).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874876" y="629628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000" dirty="0"/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40536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0"/>
            <a:ext cx="12572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809103" y="1065071"/>
            <a:ext cx="5000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FFC000"/>
                </a:solidFill>
              </a:rPr>
              <a:t>10 przykazań użytkownika komputera: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4" y="3373395"/>
            <a:ext cx="2454876" cy="12274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048768" y="3487893"/>
            <a:ext cx="3715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10. Używaj komputera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z zachowaniem rozsądku.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874876" y="629628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000" dirty="0"/>
              <a:t>http://wolamielecka.pl/51-wiara/wiara/118-dekalog-internauty/</a:t>
            </a:r>
          </a:p>
        </p:txBody>
      </p:sp>
    </p:spTree>
    <p:extLst>
      <p:ext uri="{BB962C8B-B14F-4D97-AF65-F5344CB8AC3E}">
        <p14:creationId xmlns:p14="http://schemas.microsoft.com/office/powerpoint/2010/main" val="238951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2811"/>
          <a:stretch/>
        </p:blipFill>
        <p:spPr>
          <a:xfrm>
            <a:off x="-9100" y="-545911"/>
            <a:ext cx="12201100" cy="682899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68488" y="5889099"/>
            <a:ext cx="11464119" cy="769441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400" b="1" dirty="0">
                <a:solidFill>
                  <a:srgbClr val="FFC000"/>
                </a:solidFill>
              </a:rPr>
              <a:t>ZASADA OGRANICZONEGO ZAUFANIA</a:t>
            </a:r>
          </a:p>
        </p:txBody>
      </p:sp>
    </p:spTree>
    <p:extLst>
      <p:ext uri="{BB962C8B-B14F-4D97-AF65-F5344CB8AC3E}">
        <p14:creationId xmlns:p14="http://schemas.microsoft.com/office/powerpoint/2010/main" val="9604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2811"/>
          <a:stretch/>
        </p:blipFill>
        <p:spPr>
          <a:xfrm>
            <a:off x="-9100" y="-545911"/>
            <a:ext cx="12201100" cy="682899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68488" y="5889099"/>
            <a:ext cx="11464119" cy="769441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400" b="1" dirty="0">
                <a:solidFill>
                  <a:srgbClr val="FFC000"/>
                </a:solidFill>
              </a:rPr>
              <a:t>???????????????????????????????????????????</a:t>
            </a:r>
          </a:p>
        </p:txBody>
      </p:sp>
    </p:spTree>
    <p:extLst>
      <p:ext uri="{BB962C8B-B14F-4D97-AF65-F5344CB8AC3E}">
        <p14:creationId xmlns:p14="http://schemas.microsoft.com/office/powerpoint/2010/main" val="255146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257762"/>
            <a:ext cx="8382000" cy="6352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pole tekstowe 6"/>
          <p:cNvSpPr txBox="1"/>
          <p:nvPr/>
        </p:nvSpPr>
        <p:spPr>
          <a:xfrm rot="21325955">
            <a:off x="2726299" y="1541365"/>
            <a:ext cx="65679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NOTATKA:</a:t>
            </a:r>
          </a:p>
          <a:p>
            <a:pPr algn="ctr"/>
            <a:r>
              <a:rPr lang="pl-PL" sz="2400" dirty="0">
                <a:solidFill>
                  <a:srgbClr val="FFC000"/>
                </a:solidFill>
              </a:rPr>
              <a:t>Poruszając się po drodze, ale też korzystając</a:t>
            </a:r>
            <a:br>
              <a:rPr lang="pl-PL" sz="2400" dirty="0">
                <a:solidFill>
                  <a:srgbClr val="FFC000"/>
                </a:solidFill>
              </a:rPr>
            </a:br>
            <a:r>
              <a:rPr lang="pl-PL" sz="2400" dirty="0">
                <a:solidFill>
                  <a:srgbClr val="FFC000"/>
                </a:solidFill>
              </a:rPr>
              <a:t>z mediów mamy obowiązek stosować się do zasady ograniczonego zaufania. Nigdy nie wiemy,</a:t>
            </a:r>
            <a:br>
              <a:rPr lang="pl-PL" sz="2400" dirty="0">
                <a:solidFill>
                  <a:srgbClr val="FFC000"/>
                </a:solidFill>
              </a:rPr>
            </a:br>
            <a:r>
              <a:rPr lang="pl-PL" sz="2400" dirty="0">
                <a:solidFill>
                  <a:srgbClr val="FFC000"/>
                </a:solidFill>
              </a:rPr>
              <a:t>kto znajduje się po „drugiej stronie” i jak zareaguje na nasz „ruch”.  Dlatego tak ważne jest, aby nasze codzienne „medialne” działania były ukierunkowane w stronę cnoty roztropności zarówno jeżeli chodzi o publikowanie,</a:t>
            </a:r>
            <a:br>
              <a:rPr lang="pl-PL" sz="2400" dirty="0">
                <a:solidFill>
                  <a:srgbClr val="FFC000"/>
                </a:solidFill>
              </a:rPr>
            </a:br>
            <a:r>
              <a:rPr lang="pl-PL" sz="2400" dirty="0">
                <a:solidFill>
                  <a:srgbClr val="FFC000"/>
                </a:solidFill>
              </a:rPr>
              <a:t>ale też i odbieranie treści.</a:t>
            </a:r>
          </a:p>
        </p:txBody>
      </p:sp>
    </p:spTree>
    <p:extLst>
      <p:ext uri="{BB962C8B-B14F-4D97-AF65-F5344CB8AC3E}">
        <p14:creationId xmlns:p14="http://schemas.microsoft.com/office/powerpoint/2010/main" val="31752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257762"/>
            <a:ext cx="8382000" cy="6352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pole tekstowe 6"/>
          <p:cNvSpPr txBox="1"/>
          <p:nvPr/>
        </p:nvSpPr>
        <p:spPr>
          <a:xfrm rot="21325955">
            <a:off x="2726299" y="2649361"/>
            <a:ext cx="6567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PRACA DOMOWA:</a:t>
            </a:r>
          </a:p>
          <a:p>
            <a:pPr algn="ctr"/>
            <a:r>
              <a:rPr lang="pl-PL" sz="2400" dirty="0">
                <a:solidFill>
                  <a:srgbClr val="FFC000"/>
                </a:solidFill>
              </a:rPr>
              <a:t>Odpowiedz pisemnie na pytanie:</a:t>
            </a:r>
            <a:br>
              <a:rPr lang="pl-PL" sz="2400" dirty="0">
                <a:solidFill>
                  <a:srgbClr val="FFC000"/>
                </a:solidFill>
              </a:rPr>
            </a:br>
            <a:r>
              <a:rPr lang="pl-PL" sz="2400" dirty="0">
                <a:solidFill>
                  <a:srgbClr val="FFC000"/>
                </a:solidFill>
              </a:rPr>
              <a:t>W jaki sposób mogę przyczynić się do szerzenia prawdy w mediach? </a:t>
            </a:r>
          </a:p>
        </p:txBody>
      </p:sp>
    </p:spTree>
    <p:extLst>
      <p:ext uri="{BB962C8B-B14F-4D97-AF65-F5344CB8AC3E}">
        <p14:creationId xmlns:p14="http://schemas.microsoft.com/office/powerpoint/2010/main" val="232539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2811"/>
          <a:stretch/>
        </p:blipFill>
        <p:spPr>
          <a:xfrm>
            <a:off x="-9100" y="-545911"/>
            <a:ext cx="12201100" cy="682899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68488" y="5889099"/>
            <a:ext cx="11464119" cy="769441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400" b="1" dirty="0">
                <a:solidFill>
                  <a:srgbClr val="FFC000"/>
                </a:solidFill>
              </a:rPr>
              <a:t>ZASADA OGRANICZONEGO ZAUFANIA</a:t>
            </a:r>
          </a:p>
        </p:txBody>
      </p:sp>
    </p:spTree>
    <p:extLst>
      <p:ext uri="{BB962C8B-B14F-4D97-AF65-F5344CB8AC3E}">
        <p14:creationId xmlns:p14="http://schemas.microsoft.com/office/powerpoint/2010/main" val="78757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3"/>
          <a:stretch/>
        </p:blipFill>
        <p:spPr>
          <a:xfrm>
            <a:off x="577515" y="-3352"/>
            <a:ext cx="11085096" cy="688541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914400" y="240632"/>
            <a:ext cx="103471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</a:rPr>
              <a:t>Wszechmogący Boże, Ty w najdoskonalszy sposób podjąłeś dialog z ludzkością, dając jej swego umiłowanego Syna, Jezusa Chrystusa. Prosimy Cię, wejrzyj łaskawie na wszystkie narody, społeczności</a:t>
            </a:r>
            <a:br>
              <a:rPr lang="pl-PL" sz="3600" dirty="0">
                <a:solidFill>
                  <a:schemeClr val="bg1"/>
                </a:solidFill>
              </a:rPr>
            </a:br>
            <a:r>
              <a:rPr lang="pl-PL" sz="3600" dirty="0">
                <a:solidFill>
                  <a:schemeClr val="bg1"/>
                </a:solidFill>
              </a:rPr>
              <a:t>i osoby komunikujące się ze sobą za pośrednictwem Internetu, prasy, radia, telewizji i filmu.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0943469" y="3656952"/>
            <a:ext cx="51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1/2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6516" r="-1136" b="24999"/>
          <a:stretch/>
        </p:blipFill>
        <p:spPr>
          <a:xfrm>
            <a:off x="4591050" y="5125670"/>
            <a:ext cx="2847975" cy="69041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6305861" y="4254398"/>
            <a:ext cx="54479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http://kapucynki.pl/modlitwa/modlitwa-w-intencji-srodkow-spolecznego-przekazu/</a:t>
            </a:r>
          </a:p>
        </p:txBody>
      </p:sp>
    </p:spTree>
    <p:extLst>
      <p:ext uri="{BB962C8B-B14F-4D97-AF65-F5344CB8AC3E}">
        <p14:creationId xmlns:p14="http://schemas.microsoft.com/office/powerpoint/2010/main" val="165474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3"/>
          <a:stretch/>
        </p:blipFill>
        <p:spPr>
          <a:xfrm>
            <a:off x="577515" y="-3352"/>
            <a:ext cx="11085096" cy="688541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914400" y="240632"/>
            <a:ext cx="103471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Otwórz serca kobiet i mężczyzn różnych ras, religii i kultur, aby korzystając z bogactw techniki, działali w służbie wspólnego dobra i przyczyniali się do tego, żeby życie świata kształtowały pokój i miłość. Prosimy, spraw, aby ich obecność w mediach przynosiła dobre owoce dla nauki i pracy.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Niech to, co czynią, przybliża ich do Ciebie i przynosi Ci chwałę. Przez Chrystusa, Pana naszego. Amen.</a:t>
            </a:r>
          </a:p>
        </p:txBody>
      </p:sp>
      <p:sp>
        <p:nvSpPr>
          <p:cNvPr id="4" name="Prostokąt 3"/>
          <p:cNvSpPr/>
          <p:nvPr/>
        </p:nvSpPr>
        <p:spPr>
          <a:xfrm>
            <a:off x="6305861" y="4254398"/>
            <a:ext cx="54479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100" dirty="0">
                <a:solidFill>
                  <a:schemeClr val="accent1">
                    <a:lumMod val="50000"/>
                  </a:schemeClr>
                </a:solidFill>
              </a:rPr>
              <a:t>http://kapucynki.pl/modlitwa/modlitwa-w-intencji-srodkow-spolecznego-przekazu/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6516" r="-1136" b="24999"/>
          <a:stretch/>
        </p:blipFill>
        <p:spPr>
          <a:xfrm>
            <a:off x="4591050" y="5125670"/>
            <a:ext cx="2847975" cy="69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2"/>
          <a:stretch/>
        </p:blipFill>
        <p:spPr>
          <a:xfrm>
            <a:off x="0" y="0"/>
            <a:ext cx="12192000" cy="687705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781550" y="6246079"/>
            <a:ext cx="2628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>
                <a:solidFill>
                  <a:srgbClr val="FFC000"/>
                </a:solidFill>
              </a:rPr>
              <a:t>WSZYSTKIE FOTOGRAFIE</a:t>
            </a:r>
          </a:p>
          <a:p>
            <a:pPr algn="ctr"/>
            <a:r>
              <a:rPr lang="pl-PL" sz="900" dirty="0">
                <a:solidFill>
                  <a:srgbClr val="FFC000"/>
                </a:solidFill>
              </a:rPr>
              <a:t>ZOSTAŁY POBRANE NA LICENCJI CC0</a:t>
            </a:r>
            <a:br>
              <a:rPr lang="pl-PL" sz="900" dirty="0">
                <a:solidFill>
                  <a:srgbClr val="FFC000"/>
                </a:solidFill>
              </a:rPr>
            </a:br>
            <a:r>
              <a:rPr lang="pl-PL" sz="900" dirty="0">
                <a:solidFill>
                  <a:srgbClr val="FFC000"/>
                </a:solidFill>
              </a:rPr>
              <a:t>Z PORTALU PIXABAY.COM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6516" r="-1136" b="24999"/>
          <a:stretch/>
        </p:blipFill>
        <p:spPr>
          <a:xfrm>
            <a:off x="4524375" y="1815329"/>
            <a:ext cx="3152775" cy="7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6"/>
          <a:stretch/>
        </p:blipFill>
        <p:spPr>
          <a:xfrm>
            <a:off x="0" y="-1"/>
            <a:ext cx="12192000" cy="6877051"/>
          </a:xfrm>
        </p:spPr>
      </p:pic>
      <p:sp>
        <p:nvSpPr>
          <p:cNvPr id="5" name="pole tekstowe 4"/>
          <p:cNvSpPr txBox="1"/>
          <p:nvPr/>
        </p:nvSpPr>
        <p:spPr>
          <a:xfrm>
            <a:off x="7867650" y="508000"/>
            <a:ext cx="432435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NAUKA JAZDY</a:t>
            </a:r>
          </a:p>
        </p:txBody>
      </p:sp>
    </p:spTree>
    <p:extLst>
      <p:ext uri="{BB962C8B-B14F-4D97-AF65-F5344CB8AC3E}">
        <p14:creationId xmlns:p14="http://schemas.microsoft.com/office/powerpoint/2010/main" val="28967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3"/>
          <a:stretch/>
        </p:blipFill>
        <p:spPr>
          <a:xfrm>
            <a:off x="-15451" y="0"/>
            <a:ext cx="12207451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3514725" y="5172075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C00000"/>
                </a:solidFill>
                <a:latin typeface="Arial Black" panose="020B0A04020102020204" pitchFamily="34" charset="0"/>
              </a:rPr>
              <a:t>Córciu! Synku! Uważaj na pasach!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4" t="14772" r="27982"/>
          <a:stretch/>
        </p:blipFill>
        <p:spPr>
          <a:xfrm>
            <a:off x="542926" y="1877898"/>
            <a:ext cx="1866900" cy="3494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4392" r="28646" b="8049"/>
          <a:stretch/>
        </p:blipFill>
        <p:spPr>
          <a:xfrm>
            <a:off x="9896474" y="1027906"/>
            <a:ext cx="1314451" cy="2669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6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2811"/>
          <a:stretch/>
        </p:blipFill>
        <p:spPr>
          <a:xfrm>
            <a:off x="-9100" y="-545911"/>
            <a:ext cx="12201100" cy="682899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68488" y="5889099"/>
            <a:ext cx="11464119" cy="769441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400" b="1" dirty="0">
                <a:solidFill>
                  <a:srgbClr val="FFC000"/>
                </a:solidFill>
              </a:rPr>
              <a:t>ZASADA OGRANICZONEGO ZAUFANIA</a:t>
            </a:r>
          </a:p>
        </p:txBody>
      </p:sp>
    </p:spTree>
    <p:extLst>
      <p:ext uri="{BB962C8B-B14F-4D97-AF65-F5344CB8AC3E}">
        <p14:creationId xmlns:p14="http://schemas.microsoft.com/office/powerpoint/2010/main" val="219221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3776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79" y="865926"/>
            <a:ext cx="8118546" cy="405927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139880" y="4463534"/>
            <a:ext cx="81185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internetowy pamiętnik</a:t>
            </a:r>
          </a:p>
        </p:txBody>
      </p:sp>
    </p:spTree>
    <p:extLst>
      <p:ext uri="{BB962C8B-B14F-4D97-AF65-F5344CB8AC3E}">
        <p14:creationId xmlns:p14="http://schemas.microsoft.com/office/powerpoint/2010/main" val="32716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1151</TotalTime>
  <Words>1074</Words>
  <Application>Microsoft Office PowerPoint</Application>
  <PresentationFormat>Panoramiczny</PresentationFormat>
  <Paragraphs>100</Paragraphs>
  <Slides>45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45</vt:i4>
      </vt:variant>
    </vt:vector>
  </HeadingPairs>
  <TitlesOfParts>
    <vt:vector size="55" baseType="lpstr">
      <vt:lpstr>Arial</vt:lpstr>
      <vt:lpstr>Arial Black</vt:lpstr>
      <vt:lpstr>Arkana</vt:lpstr>
      <vt:lpstr>Bahnschrift</vt:lpstr>
      <vt:lpstr>Calibri</vt:lpstr>
      <vt:lpstr>Calibri Light</vt:lpstr>
      <vt:lpstr>Century Gothic</vt:lpstr>
      <vt:lpstr>Wingdings 3</vt:lpstr>
      <vt:lpstr>Motyw pakietu Office</vt:lpstr>
      <vt:lpstr>Smuga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Damian Fołtyn</dc:creator>
  <cp:lastModifiedBy>Magda Koper</cp:lastModifiedBy>
  <cp:revision>53</cp:revision>
  <dcterms:created xsi:type="dcterms:W3CDTF">2018-12-18T11:03:34Z</dcterms:created>
  <dcterms:modified xsi:type="dcterms:W3CDTF">2020-03-19T11:25:03Z</dcterms:modified>
</cp:coreProperties>
</file>