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768" autoAdjust="0"/>
  </p:normalViewPr>
  <p:slideViewPr>
    <p:cSldViewPr snapToGrid="0">
      <p:cViewPr varScale="1">
        <p:scale>
          <a:sx n="59" d="100"/>
          <a:sy n="59" d="100"/>
        </p:scale>
        <p:origin x="11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5773D-F6B8-416A-A3AF-6D3732675B5C}" type="datetimeFigureOut">
              <a:rPr lang="pl-PL" smtClean="0"/>
              <a:t>21.03.2020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1768E-48C2-4F8C-9043-89ABB3C0BA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6493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Kluczem do zrozumienia analizowanego fragmentu jest jego gatunek literacki, czyli alegoria. Alegoria posiada dwa plany znaczeniowe: pierwszy – ukazany bezpośrednio, w postaci obrazowej; drugi – domyślny, lecz wyraźnie postulowany przez autora, uogólniający.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1768E-48C2-4F8C-9043-89ABB3C0BADF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4600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Izraelu winorośle są o wiele większe niż w warunkach europejskich, wydają również o wiele słodsze owoce; są również istotnym elementem w rolnictwie palestyńskim, stąd obraz ten przemawia do każdego odbiorcy na tamtym terenie.</a:t>
            </a: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1768E-48C2-4F8C-9043-89ABB3C0BADF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8592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braz</a:t>
            </a:r>
            <a:r>
              <a:rPr lang="pl-PL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winorośli jest często używany w Starym Testamencie i zazwyczaj oznacza Izrael, którego „zasadził” sam Bóg, otacza go opieką i oczekuje dobrych owoców.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1768E-48C2-4F8C-9043-89ABB3C0BADF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0991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Obraz winnego krzewu, którym Jezus posłużył się w czasie Ostatniej Wieczerzy Tradycja Kościoła interpretowała zawsze jako ukazanie wspólnoty Kościoła. Jezus przez swoją śmierć na krzyżu daje członkom Kościoła życie wieczne. Dzięki Eucharystii i innym sakramentom mamy dostęp do wszelkich łask, jakich Bóg pragnie nam udzielić.</a:t>
            </a:r>
          </a:p>
          <a:p>
            <a:endParaRPr lang="pl-PL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dirty="0"/>
              <a:t>Ikona przedstawia Chrystusa jako krzew winny. Jezus jest po męce i zmartwychwstaniu. Siedzi na kamieniu grobowym, a wokół są narzędzia Jego męki – korona cierniowa, krzyż, słup biczowania. Z boku Chrystusa wyrasta krzew winny, z którego Jezus wyciska sok do kielicha – jest to symbol Eucharystii, w której Jezus przemienia wino w swoją Krew, którą nas karmi.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1768E-48C2-4F8C-9043-89ABB3C0BADF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990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A9F7-F5B1-455C-B387-3D70FFDF3FF7}" type="datetimeFigureOut">
              <a:rPr lang="pl-PL" smtClean="0"/>
              <a:t>21.03.2020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9DEA-61A9-49C2-91FE-677D249B9A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4595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A9F7-F5B1-455C-B387-3D70FFDF3FF7}" type="datetimeFigureOut">
              <a:rPr lang="pl-PL" smtClean="0"/>
              <a:t>21.03.2020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9DEA-61A9-49C2-91FE-677D249B9A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9423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A9F7-F5B1-455C-B387-3D70FFDF3FF7}" type="datetimeFigureOut">
              <a:rPr lang="pl-PL" smtClean="0"/>
              <a:t>21.03.2020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9DEA-61A9-49C2-91FE-677D249B9A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793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A9F7-F5B1-455C-B387-3D70FFDF3FF7}" type="datetimeFigureOut">
              <a:rPr lang="pl-PL" smtClean="0"/>
              <a:t>21.03.2020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9DEA-61A9-49C2-91FE-677D249B9A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10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A9F7-F5B1-455C-B387-3D70FFDF3FF7}" type="datetimeFigureOut">
              <a:rPr lang="pl-PL" smtClean="0"/>
              <a:t>21.03.2020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9DEA-61A9-49C2-91FE-677D249B9A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53311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A9F7-F5B1-455C-B387-3D70FFDF3FF7}" type="datetimeFigureOut">
              <a:rPr lang="pl-PL" smtClean="0"/>
              <a:t>21.03.2020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9DEA-61A9-49C2-91FE-677D249B9A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533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A9F7-F5B1-455C-B387-3D70FFDF3FF7}" type="datetimeFigureOut">
              <a:rPr lang="pl-PL" smtClean="0"/>
              <a:t>21.03.2020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9DEA-61A9-49C2-91FE-677D249B9AA2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7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A9F7-F5B1-455C-B387-3D70FFDF3FF7}" type="datetimeFigureOut">
              <a:rPr lang="pl-PL" smtClean="0"/>
              <a:t>21.03.2020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9DEA-61A9-49C2-91FE-677D249B9A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959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A9F7-F5B1-455C-B387-3D70FFDF3FF7}" type="datetimeFigureOut">
              <a:rPr lang="pl-PL" smtClean="0"/>
              <a:t>21.03.2020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9DEA-61A9-49C2-91FE-677D249B9A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606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A9F7-F5B1-455C-B387-3D70FFDF3FF7}" type="datetimeFigureOut">
              <a:rPr lang="pl-PL" smtClean="0"/>
              <a:t>21.03.2020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9DEA-61A9-49C2-91FE-677D249B9A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40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F73A9F7-F5B1-455C-B387-3D70FFDF3FF7}" type="datetimeFigureOut">
              <a:rPr lang="pl-PL" smtClean="0"/>
              <a:t>21.03.2020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9DEA-61A9-49C2-91FE-677D249B9A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0489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F73A9F7-F5B1-455C-B387-3D70FFDF3FF7}" type="datetimeFigureOut">
              <a:rPr lang="pl-PL" smtClean="0"/>
              <a:t>21.03.2020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2F19DEA-61A9-49C2-91FE-677D249B9A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530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286DA0-2C3A-4A3F-B0E7-20D08AABD0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Jak rozumieć teksty biblijne</a:t>
            </a:r>
          </a:p>
        </p:txBody>
      </p:sp>
    </p:spTree>
    <p:extLst>
      <p:ext uri="{BB962C8B-B14F-4D97-AF65-F5344CB8AC3E}">
        <p14:creationId xmlns:p14="http://schemas.microsoft.com/office/powerpoint/2010/main" val="1815579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071241-9600-4B1E-888F-BCB07BD39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Gatunek literacki tekstu - alegoria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156D1B-5C78-4D38-A7C7-88C4A8760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i="1" dirty="0"/>
              <a:t>pierwszy plan znaczeniowy – ukazany bezpośrednio, w postaci obrazowej; </a:t>
            </a:r>
          </a:p>
          <a:p>
            <a:r>
              <a:rPr lang="pl-PL" sz="3200" i="1" dirty="0"/>
              <a:t>drugi plan znaczeniowy – domyślny, lecz wyraźnie postulowany przez autora, uogólniający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4239035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F6C8DA-1C5D-49D8-81B6-93B7B8049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Winorośl w Ziemi Świętej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FAD410-EC82-4630-8A92-AA8D8CC3E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dirty="0"/>
              <a:t>większa niż w Europie</a:t>
            </a:r>
          </a:p>
          <a:p>
            <a:r>
              <a:rPr lang="pl-PL" sz="3200" dirty="0"/>
              <a:t>słodsze owoce</a:t>
            </a:r>
          </a:p>
          <a:p>
            <a:r>
              <a:rPr lang="pl-PL" sz="3200" dirty="0"/>
              <a:t>częsty widok</a:t>
            </a:r>
          </a:p>
          <a:p>
            <a:r>
              <a:rPr lang="pl-PL" sz="3200" dirty="0"/>
              <a:t>praca sezonowa przy zbiorze winogron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4468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0E01BD-D7A2-4401-B903-60744521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Starym Testamencie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60A1CB-D2AC-4001-842A-59CFC9BE6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dirty="0"/>
              <a:t>winorośl to Izrael zasadzony przez Boga </a:t>
            </a:r>
          </a:p>
          <a:p>
            <a:r>
              <a:rPr lang="pl-PL" sz="3200" dirty="0"/>
              <a:t>winnica to Ziemia Obiecana </a:t>
            </a:r>
          </a:p>
          <a:p>
            <a:r>
              <a:rPr lang="pl-PL" sz="3200" dirty="0"/>
              <a:t>Bóg troszczy się o winnicę </a:t>
            </a:r>
          </a:p>
          <a:p>
            <a:r>
              <a:rPr lang="pl-PL" sz="3200" dirty="0"/>
              <a:t>Bóg pragnie dobrych owoców</a:t>
            </a:r>
          </a:p>
          <a:p>
            <a:r>
              <a:rPr lang="pl-PL" sz="3200" dirty="0"/>
              <a:t>Izraelici dają cierpkie owoce (grzech)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3111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751EA2-65EE-4142-9FC6-D13433C5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379029" cy="1325563"/>
          </a:xfrm>
        </p:spPr>
        <p:txBody>
          <a:bodyPr/>
          <a:lstStyle/>
          <a:p>
            <a:r>
              <a:rPr lang="pl-PL" dirty="0"/>
              <a:t>Tradycja Kościoła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5F4950-6A81-45EB-8879-CD5295E7C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79028" cy="4028172"/>
          </a:xfrm>
        </p:spPr>
        <p:txBody>
          <a:bodyPr>
            <a:normAutofit/>
          </a:bodyPr>
          <a:lstStyle/>
          <a:p>
            <a:r>
              <a:rPr lang="pl-PL" sz="2800" dirty="0"/>
              <a:t>winnica to Kościół</a:t>
            </a:r>
          </a:p>
          <a:p>
            <a:r>
              <a:rPr lang="pl-PL" sz="2800" dirty="0"/>
              <a:t>Jezus jest krzewem winnym</a:t>
            </a:r>
          </a:p>
          <a:p>
            <a:r>
              <a:rPr lang="pl-PL" sz="2800" dirty="0"/>
              <a:t>z Niego gałązki (wierni) czerpią życie</a:t>
            </a:r>
          </a:p>
          <a:p>
            <a:r>
              <a:rPr lang="pl-PL" sz="2800" dirty="0"/>
              <a:t>dzięki Niemu dają owoce dobrych czynów</a:t>
            </a:r>
          </a:p>
          <a:p>
            <a:r>
              <a:rPr lang="pl-PL" sz="2800" dirty="0"/>
              <a:t>Sok winnego krzewu symbolizuje Krew Chrystusa – Eucharystia daje życie wieczne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9B650C7-DA91-484C-8845-E529881BA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924" y="381623"/>
            <a:ext cx="4068806" cy="611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E90015BB-82E2-434B-9304-D737A15B3FAB}"/>
              </a:ext>
            </a:extLst>
          </p:cNvPr>
          <p:cNvSpPr txBox="1"/>
          <p:nvPr/>
        </p:nvSpPr>
        <p:spPr>
          <a:xfrm>
            <a:off x="5641521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69A1A78-94B1-4AFC-892B-B2FF89334749}"/>
              </a:ext>
            </a:extLst>
          </p:cNvPr>
          <p:cNvSpPr txBox="1"/>
          <p:nvPr/>
        </p:nvSpPr>
        <p:spPr>
          <a:xfrm>
            <a:off x="3026959" y="5853797"/>
            <a:ext cx="4648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2000" dirty="0"/>
              <a:t>Chrystus Eucharystyczny – ikona z XVII w. </a:t>
            </a:r>
          </a:p>
          <a:p>
            <a:pPr algn="r"/>
            <a:r>
              <a:rPr lang="pl-PL" sz="2000" dirty="0"/>
              <a:t>Muzeum Historyczne w Sanoku</a:t>
            </a:r>
          </a:p>
        </p:txBody>
      </p:sp>
    </p:spTree>
    <p:extLst>
      <p:ext uri="{BB962C8B-B14F-4D97-AF65-F5344CB8AC3E}">
        <p14:creationId xmlns:p14="http://schemas.microsoft.com/office/powerpoint/2010/main" val="2102548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CADB74-C102-4FEB-8CF0-530A5035C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126671"/>
            <a:ext cx="7729728" cy="506185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2800" dirty="0"/>
              <a:t>„Panie, z Tobą jest Mądrość, która zna Twe dzieła, </a:t>
            </a:r>
            <a:br>
              <a:rPr lang="pl-PL" sz="2800" dirty="0"/>
            </a:br>
            <a:r>
              <a:rPr lang="pl-PL" sz="2800" dirty="0"/>
              <a:t>i była z Tobą, kiedy świat stwarzałeś, </a:t>
            </a:r>
            <a:br>
              <a:rPr lang="pl-PL" sz="2800" dirty="0"/>
            </a:br>
            <a:r>
              <a:rPr lang="pl-PL" sz="2800" dirty="0"/>
              <a:t>i wie, co jest miłe Twym oczom, </a:t>
            </a:r>
            <a:br>
              <a:rPr lang="pl-PL" sz="2800" dirty="0"/>
            </a:br>
            <a:r>
              <a:rPr lang="pl-PL" sz="2800" dirty="0"/>
              <a:t>co słuszne według Twych przykazań. </a:t>
            </a:r>
            <a:br>
              <a:rPr lang="pl-PL" sz="2800" dirty="0"/>
            </a:br>
            <a:r>
              <a:rPr lang="pl-PL" sz="2800" dirty="0"/>
              <a:t>Wyślij ją z niebios świętych, </a:t>
            </a:r>
            <a:br>
              <a:rPr lang="pl-PL" sz="2800" dirty="0"/>
            </a:br>
            <a:r>
              <a:rPr lang="pl-PL" sz="2800" dirty="0"/>
              <a:t>ześlij od tronu swej chwały, </a:t>
            </a:r>
            <a:br>
              <a:rPr lang="pl-PL" sz="2800" dirty="0"/>
            </a:br>
            <a:r>
              <a:rPr lang="pl-PL" sz="2800" dirty="0"/>
              <a:t>by, przy mnie będąc, pracowała ze mną </a:t>
            </a:r>
            <a:br>
              <a:rPr lang="pl-PL" sz="2800" dirty="0"/>
            </a:br>
            <a:r>
              <a:rPr lang="pl-PL" sz="2800" dirty="0"/>
              <a:t>i żebym poznał, co jest Tobie miłe. </a:t>
            </a:r>
            <a:br>
              <a:rPr lang="pl-PL" sz="2800" dirty="0"/>
            </a:br>
            <a:r>
              <a:rPr lang="pl-PL" sz="2800" dirty="0"/>
              <a:t>Ona bowiem wie i rozumie wszystko, </a:t>
            </a:r>
            <a:br>
              <a:rPr lang="pl-PL" sz="2800" dirty="0"/>
            </a:br>
            <a:r>
              <a:rPr lang="pl-PL" sz="2800" dirty="0"/>
              <a:t>będzie mi mądrze przewodzić w mych czynach </a:t>
            </a:r>
            <a:br>
              <a:rPr lang="pl-PL" sz="2800" dirty="0"/>
            </a:br>
            <a:r>
              <a:rPr lang="pl-PL" sz="2800" dirty="0"/>
              <a:t>i ustrzeże mnie dzięki swej chwale”. </a:t>
            </a:r>
          </a:p>
          <a:p>
            <a:pPr marL="0" indent="0" algn="ctr">
              <a:buNone/>
            </a:pPr>
            <a:r>
              <a:rPr lang="pl-PL" sz="2800" dirty="0"/>
              <a:t>(Mdr 9,9-11)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5102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08F69D-932F-4C15-83B5-01FEBB0F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5 ważnych informacji </a:t>
            </a:r>
            <a:br>
              <a:rPr lang="pl-PL" dirty="0"/>
            </a:br>
            <a:r>
              <a:rPr lang="pl-PL" dirty="0"/>
              <a:t>o tekście…</a:t>
            </a:r>
          </a:p>
        </p:txBody>
      </p:sp>
    </p:spTree>
    <p:extLst>
      <p:ext uri="{BB962C8B-B14F-4D97-AF65-F5344CB8AC3E}">
        <p14:creationId xmlns:p14="http://schemas.microsoft.com/office/powerpoint/2010/main" val="316092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989A0B-CBA6-42A0-B530-A0491178F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1. Znaczenie tekstu dla pierwotnego odbiorcy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83518-2C12-4D28-9F8B-4DAC995AB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dirty="0"/>
              <a:t>Kto jest autorem danej księgi? </a:t>
            </a:r>
          </a:p>
          <a:p>
            <a:r>
              <a:rPr lang="pl-PL" sz="3200" dirty="0"/>
              <a:t>Gdzie i kiedy została napisana? </a:t>
            </a:r>
          </a:p>
          <a:p>
            <a:r>
              <a:rPr lang="pl-PL" sz="3200" dirty="0"/>
              <a:t>Do kogo była wówczas kierowana? </a:t>
            </a:r>
          </a:p>
          <a:p>
            <a:r>
              <a:rPr lang="pl-PL" sz="3200" dirty="0"/>
              <a:t>W jakim celu?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4023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C1CDD9-9F44-4FA0-9B47-5BBC7B0FC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2. Umiejscowienie wybranej perykopy w szerszym kontekście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65C750-ADDA-4A77-81BF-F5B6F85E6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dirty="0"/>
              <a:t>Jakie wydarzenia (słowa) poprzedzają dany tekst biblijny? </a:t>
            </a:r>
          </a:p>
          <a:p>
            <a:r>
              <a:rPr lang="pl-PL" sz="3200" dirty="0"/>
              <a:t>Jakie wydarzenia (słowa) następują po danym tekście biblijnym? </a:t>
            </a:r>
          </a:p>
          <a:p>
            <a:r>
              <a:rPr lang="pl-PL" sz="3200" dirty="0"/>
              <a:t>Czego dotyczy cały rozdział?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0760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5D140A-4DC8-4E8B-8345-75DCE89F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3. Znaczenie gatunku literackiego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1E23A3-11A8-4F16-8A4F-425D5C08D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dirty="0"/>
              <a:t>W jakim gatunku  literackim został napisany dany fragment biblijny?</a:t>
            </a:r>
          </a:p>
          <a:p>
            <a:r>
              <a:rPr lang="pl-PL" sz="3200" dirty="0"/>
              <a:t>Jak taki gatunek należy interpretować?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369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84E6F0-6500-4109-A023-025EDC065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4. Tło historyczne i kulturowe tekstu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895747-D0BB-421D-9C08-74800FABA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dirty="0"/>
              <a:t>Jaki jest kontekst historyczny powstania księgi czy wydarzeń opisanych w tekście? </a:t>
            </a:r>
          </a:p>
          <a:p>
            <a:r>
              <a:rPr lang="pl-PL" sz="3200" dirty="0"/>
              <a:t>Jakie znaczenie kulturowe posiadają osoby, rzeczy, tradycje itp.?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5871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8C0F99-7E09-4680-A8B1-B6EA0808E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5. Tradycja Kościoła o danym tekście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81B22D-E1B7-4CBB-A9E3-15D379A87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dirty="0"/>
              <a:t>Jak Kościół w ciągu wieków interpretował dany tekst? </a:t>
            </a:r>
          </a:p>
          <a:p>
            <a:r>
              <a:rPr lang="pl-PL" sz="3200" dirty="0"/>
              <a:t>Co mówią o nim Ojcowie Kościoła? </a:t>
            </a:r>
          </a:p>
          <a:p>
            <a:r>
              <a:rPr lang="pl-PL" sz="3200" dirty="0"/>
              <a:t>Jak tekst jest interpretowany we współczesnym nauczaniu Kościoła?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615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A53D0A-F99D-4A4F-9E56-13ACDD1D2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 o tekście J 15,1-11</a:t>
            </a:r>
          </a:p>
        </p:txBody>
      </p:sp>
    </p:spTree>
    <p:extLst>
      <p:ext uri="{BB962C8B-B14F-4D97-AF65-F5344CB8AC3E}">
        <p14:creationId xmlns:p14="http://schemas.microsoft.com/office/powerpoint/2010/main" val="509861606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40</TotalTime>
  <Words>612</Words>
  <Application>Microsoft Office PowerPoint</Application>
  <PresentationFormat>Panoramiczny</PresentationFormat>
  <Paragraphs>56</Paragraphs>
  <Slides>13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Paczka</vt:lpstr>
      <vt:lpstr>Jak rozumieć teksty biblijne</vt:lpstr>
      <vt:lpstr>Prezentacja programu PowerPoint</vt:lpstr>
      <vt:lpstr>5 ważnych informacji  o tekście…</vt:lpstr>
      <vt:lpstr>1. Znaczenie tekstu dla pierwotnego odbiorcy</vt:lpstr>
      <vt:lpstr>2. Umiejscowienie wybranej perykopy w szerszym kontekście</vt:lpstr>
      <vt:lpstr>3. Znaczenie gatunku literackiego </vt:lpstr>
      <vt:lpstr>4. Tło historyczne i kulturowe tekstu</vt:lpstr>
      <vt:lpstr>5. Tradycja Kościoła o danym tekście</vt:lpstr>
      <vt:lpstr>Informacje o tekście J 15,1-11</vt:lpstr>
      <vt:lpstr>Gatunek literacki tekstu - alegoria</vt:lpstr>
      <vt:lpstr>Winorośl w Ziemi Świętej</vt:lpstr>
      <vt:lpstr>W Starym Testamencie</vt:lpstr>
      <vt:lpstr>Tradycja Kościoła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rozumieć teksty biblijne</dc:title>
  <dc:creator>Magda Koper</dc:creator>
  <cp:lastModifiedBy>Magda Koper</cp:lastModifiedBy>
  <cp:revision>6</cp:revision>
  <dcterms:created xsi:type="dcterms:W3CDTF">2020-03-21T18:06:35Z</dcterms:created>
  <dcterms:modified xsi:type="dcterms:W3CDTF">2020-03-21T18:51:21Z</dcterms:modified>
</cp:coreProperties>
</file>