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64" r:id="rId3"/>
    <p:sldId id="271" r:id="rId4"/>
    <p:sldId id="259" r:id="rId5"/>
    <p:sldId id="265" r:id="rId6"/>
    <p:sldId id="260" r:id="rId7"/>
    <p:sldId id="268" r:id="rId8"/>
    <p:sldId id="266" r:id="rId9"/>
    <p:sldId id="269" r:id="rId10"/>
    <p:sldId id="278" r:id="rId11"/>
    <p:sldId id="279" r:id="rId12"/>
    <p:sldId id="281" r:id="rId13"/>
    <p:sldId id="28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1" clrIdx="0">
    <p:extLst>
      <p:ext uri="{19B8F6BF-5375-455C-9EA6-DF929625EA0E}">
        <p15:presenceInfo xmlns:p15="http://schemas.microsoft.com/office/powerpoint/2012/main" userId="Leno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D5F1"/>
    <a:srgbClr val="CCECFF"/>
    <a:srgbClr val="AFD7FF"/>
    <a:srgbClr val="006600"/>
    <a:srgbClr val="003399"/>
    <a:srgbClr val="3366CC"/>
    <a:srgbClr val="000066"/>
    <a:srgbClr val="0062AC"/>
    <a:srgbClr val="EE0060"/>
    <a:srgbClr val="004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6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90C9-84C1-4828-9B37-EF0DBFE7AB40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3788D-2F4A-4F84-9E7F-83DF39D4AF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61671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90C9-84C1-4828-9B37-EF0DBFE7AB40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3788D-2F4A-4F84-9E7F-83DF39D4AF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798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90C9-84C1-4828-9B37-EF0DBFE7AB40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3788D-2F4A-4F84-9E7F-83DF39D4AF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0047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90C9-84C1-4828-9B37-EF0DBFE7AB40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3788D-2F4A-4F84-9E7F-83DF39D4AF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423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90C9-84C1-4828-9B37-EF0DBFE7AB40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3788D-2F4A-4F84-9E7F-83DF39D4AF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78152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90C9-84C1-4828-9B37-EF0DBFE7AB40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3788D-2F4A-4F84-9E7F-83DF39D4AF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3803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90C9-84C1-4828-9B37-EF0DBFE7AB40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3788D-2F4A-4F84-9E7F-83DF39D4AF3E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73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90C9-84C1-4828-9B37-EF0DBFE7AB40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3788D-2F4A-4F84-9E7F-83DF39D4AF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043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90C9-84C1-4828-9B37-EF0DBFE7AB40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3788D-2F4A-4F84-9E7F-83DF39D4AF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7930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90C9-84C1-4828-9B37-EF0DBFE7AB40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3788D-2F4A-4F84-9E7F-83DF39D4AF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9083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25690C9-84C1-4828-9B37-EF0DBFE7AB40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3788D-2F4A-4F84-9E7F-83DF39D4AF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2217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25690C9-84C1-4828-9B37-EF0DBFE7AB40}" type="datetimeFigureOut">
              <a:rPr lang="pl-PL" smtClean="0"/>
              <a:t>31.03.2020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083788D-2F4A-4F84-9E7F-83DF39D4AF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8014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3F04A4DA-5939-4D33-A3D1-C7674B9B87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4667" y="655638"/>
            <a:ext cx="9144000" cy="823206"/>
          </a:xfrm>
          <a:solidFill>
            <a:srgbClr val="99CCFF"/>
          </a:solidFill>
        </p:spPr>
        <p:txBody>
          <a:bodyPr>
            <a:normAutofit/>
          </a:bodyPr>
          <a:lstStyle/>
          <a:p>
            <a:r>
              <a:rPr lang="pl-PL" sz="4400" dirty="0">
                <a:solidFill>
                  <a:srgbClr val="004070"/>
                </a:solidFill>
                <a:latin typeface="Georgia" panose="02040502050405020303" pitchFamily="18" charset="0"/>
              </a:rPr>
              <a:t>PRZYMIOTY KOŚCIOŁA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1F8A9A29-F65A-4B4F-BC94-4205123F99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8911" y="1478844"/>
            <a:ext cx="6474177" cy="4316118"/>
          </a:xfrm>
          <a:prstGeom prst="rect">
            <a:avLst/>
          </a:prstGeom>
        </p:spPr>
      </p:pic>
      <p:sp>
        <p:nvSpPr>
          <p:cNvPr id="9" name="Prostokąt 8">
            <a:extLst>
              <a:ext uri="{FF2B5EF4-FFF2-40B4-BE49-F238E27FC236}">
                <a16:creationId xmlns:a16="http://schemas.microsoft.com/office/drawing/2014/main" id="{DD991998-4840-46F7-855C-C1F7BB3B8F6D}"/>
              </a:ext>
            </a:extLst>
          </p:cNvPr>
          <p:cNvSpPr/>
          <p:nvPr/>
        </p:nvSpPr>
        <p:spPr>
          <a:xfrm>
            <a:off x="3296355" y="5879196"/>
            <a:ext cx="6096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1000" dirty="0">
                <a:solidFill>
                  <a:srgbClr val="0070C0"/>
                </a:solidFill>
              </a:rPr>
              <a:t>https://pixabay.com/pl/photos/ko%C5%9Bci%C3%B3%C5%82-para-cichy-reszta-wierz%C4%85-4565590/</a:t>
            </a:r>
          </a:p>
        </p:txBody>
      </p:sp>
    </p:spTree>
    <p:extLst>
      <p:ext uri="{BB962C8B-B14F-4D97-AF65-F5344CB8AC3E}">
        <p14:creationId xmlns:p14="http://schemas.microsoft.com/office/powerpoint/2010/main" val="1113255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Pisarski, Strony, Kulis, Koperta, Kawy, Tabeli, Napisać">
            <a:extLst>
              <a:ext uri="{FF2B5EF4-FFF2-40B4-BE49-F238E27FC236}">
                <a16:creationId xmlns:a16="http://schemas.microsoft.com/office/drawing/2014/main" id="{9B4D3030-8D6D-46D2-A563-B3F713B78D8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578"/>
            <a:ext cx="12079111" cy="676768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1C9802C2-6937-44CD-91C7-0D0BD3A94037}"/>
              </a:ext>
            </a:extLst>
          </p:cNvPr>
          <p:cNvSpPr/>
          <p:nvPr/>
        </p:nvSpPr>
        <p:spPr>
          <a:xfrm>
            <a:off x="4007555" y="6559435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9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FOTO: https://pixabay.com/pl/photos/pisarski-strony-kulis-koperta-kawy-3202747/</a:t>
            </a:r>
            <a:endParaRPr lang="pl-PL" sz="900" dirty="0">
              <a:solidFill>
                <a:schemeClr val="bg1"/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8F9BE99-EE53-4503-81EC-368EAB377DBB}"/>
              </a:ext>
            </a:extLst>
          </p:cNvPr>
          <p:cNvSpPr txBox="1"/>
          <p:nvPr/>
        </p:nvSpPr>
        <p:spPr>
          <a:xfrm>
            <a:off x="4278489" y="846667"/>
            <a:ext cx="409786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i="1" dirty="0">
                <a:latin typeface="Viner Hand ITC" panose="03070502030502020203" pitchFamily="66" charset="0"/>
              </a:rPr>
              <a:t>Drodzy uczniowie! </a:t>
            </a:r>
          </a:p>
          <a:p>
            <a:r>
              <a:rPr lang="pl-PL" sz="2400" i="1" dirty="0">
                <a:latin typeface="Viner Hand ITC" panose="03070502030502020203" pitchFamily="66" charset="0"/>
              </a:rPr>
              <a:t>      Tak jak i wy, ja również wierzę w Chrystusa, ale uważam, że nie trzeba chodzić do kościoła. Aby być wierzącym wystarczy przecież  poczytać sobie Biblię w domu i pomodlić się. Wystarczy po prostu powiedzieć Bogu: Panie, wierzę! Z poważaniem-WIERZĄCY-NIEPRAKTYKUJĄCY’”.</a:t>
            </a:r>
            <a:endParaRPr lang="pl-PL" sz="2400" dirty="0">
              <a:latin typeface="Viner Hand ITC" panose="0307050203050202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0770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8F4F0223-8404-42B6-BFBE-51031B3D11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887" y="0"/>
            <a:ext cx="4848225" cy="6858000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00D43287-4B4D-4C73-AECD-60E3F4DD8626}"/>
              </a:ext>
            </a:extLst>
          </p:cNvPr>
          <p:cNvSpPr txBox="1"/>
          <p:nvPr/>
        </p:nvSpPr>
        <p:spPr>
          <a:xfrm>
            <a:off x="4222044" y="688622"/>
            <a:ext cx="4041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dirty="0">
                <a:solidFill>
                  <a:srgbClr val="000066"/>
                </a:solidFill>
                <a:latin typeface="Script MT Bold" panose="03040602040607080904" pitchFamily="66" charset="0"/>
              </a:rPr>
              <a:t>Szanowny Panie!</a:t>
            </a:r>
          </a:p>
        </p:txBody>
      </p:sp>
    </p:spTree>
    <p:extLst>
      <p:ext uri="{BB962C8B-B14F-4D97-AF65-F5344CB8AC3E}">
        <p14:creationId xmlns:p14="http://schemas.microsoft.com/office/powerpoint/2010/main" val="4289323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778563FF-557C-43DA-AE83-59CBE366600B}"/>
              </a:ext>
            </a:extLst>
          </p:cNvPr>
          <p:cNvSpPr/>
          <p:nvPr/>
        </p:nvSpPr>
        <p:spPr>
          <a:xfrm>
            <a:off x="878065" y="956789"/>
            <a:ext cx="11021246" cy="4304705"/>
          </a:xfrm>
          <a:prstGeom prst="rect">
            <a:avLst/>
          </a:prstGeom>
          <a:gradFill>
            <a:gsLst>
              <a:gs pos="53872">
                <a:srgbClr val="CCECFF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rgbClr val="CCECFF"/>
              </a:gs>
              <a:gs pos="83000">
                <a:srgbClr val="AFD7FF"/>
              </a:gs>
              <a:gs pos="100000">
                <a:srgbClr val="C7D5F1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pl-PL" sz="2400" i="1" dirty="0">
                <a:solidFill>
                  <a:srgbClr val="003399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„Do każdego więc, który się przyzna do Mnie przed ludźmi, przyznam się i Ja przed moim Ojcem, który jest w niebie. Lecz kto się Mnie zaprze przed ludźmi, tego zaprę się i Ja przed moim Ojcem, który jest w niebie”.  </a:t>
            </a:r>
            <a:r>
              <a:rPr lang="pl-PL" sz="2400" b="1" dirty="0">
                <a:solidFill>
                  <a:srgbClr val="003399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Mt 10,32-33.</a:t>
            </a:r>
            <a:endParaRPr lang="pl-PL" sz="2400" dirty="0">
              <a:solidFill>
                <a:srgbClr val="003399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pl-PL" sz="2400" b="1" dirty="0">
                <a:solidFill>
                  <a:srgbClr val="003399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 </a:t>
            </a:r>
            <a:endParaRPr lang="pl-PL" sz="2400" dirty="0">
              <a:solidFill>
                <a:srgbClr val="003399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2400" dirty="0">
                <a:solidFill>
                  <a:srgbClr val="0066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 znaczy dla Ciebie należeć do wspólnoty Kościoła, czy cenisz sobie to, że jesteś katolikiem?</a:t>
            </a:r>
            <a:endParaRPr lang="pl-PL" sz="2400" dirty="0">
              <a:solidFill>
                <a:srgbClr val="00660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2400" dirty="0">
                <a:solidFill>
                  <a:srgbClr val="0066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 jaki sposób swoją postawą wpływasz na obraz Kościoła?</a:t>
            </a:r>
            <a:endParaRPr lang="pl-PL" sz="2400" dirty="0">
              <a:solidFill>
                <a:srgbClr val="00660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2400" dirty="0">
                <a:solidFill>
                  <a:srgbClr val="0066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Czy pogłębiasz wiedzę, którą przekazuje Kościół? </a:t>
            </a:r>
            <a:endParaRPr lang="pl-PL" sz="2400" dirty="0">
              <a:solidFill>
                <a:srgbClr val="00660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2400" dirty="0">
                <a:solidFill>
                  <a:srgbClr val="0066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Na ile potrafisz bronić Kościoła, do którego należysz i świadczyć o Nim swoim życiem?</a:t>
            </a:r>
            <a:endParaRPr lang="pl-PL" sz="2400" dirty="0">
              <a:solidFill>
                <a:srgbClr val="00660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556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Ludzie, Dziewczyna, Samodzielnie, Modląc, Ściany">
            <a:extLst>
              <a:ext uri="{FF2B5EF4-FFF2-40B4-BE49-F238E27FC236}">
                <a16:creationId xmlns:a16="http://schemas.microsoft.com/office/drawing/2014/main" id="{024F8AE7-E796-4575-B563-6545D97838A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7632" y="-219205"/>
            <a:ext cx="12079111" cy="7077205"/>
          </a:xfrm>
          <a:prstGeom prst="rect">
            <a:avLst/>
          </a:prstGeom>
          <a:solidFill>
            <a:srgbClr val="3366CC">
              <a:alpha val="10000"/>
            </a:srgbClr>
          </a:solidFill>
          <a:ln>
            <a:noFill/>
          </a:ln>
          <a:effectLst>
            <a:glow rad="1358900">
              <a:schemeClr val="accent1">
                <a:alpha val="30000"/>
              </a:schemeClr>
            </a:glow>
          </a:effectLst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50A156E1-6A0B-4DFB-B6DF-EF667A4E2AA2}"/>
              </a:ext>
            </a:extLst>
          </p:cNvPr>
          <p:cNvSpPr/>
          <p:nvPr/>
        </p:nvSpPr>
        <p:spPr>
          <a:xfrm>
            <a:off x="90311" y="181957"/>
            <a:ext cx="763128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600" dirty="0">
                <a:solidFill>
                  <a:schemeClr val="bg1"/>
                </a:solidFill>
              </a:rPr>
              <a:t>Modlitwa za Kościół</a:t>
            </a:r>
          </a:p>
          <a:p>
            <a:r>
              <a:rPr lang="pl-PL" sz="2600" dirty="0">
                <a:solidFill>
                  <a:schemeClr val="bg1"/>
                </a:solidFill>
              </a:rPr>
              <a:t>Panie, miłuję piękno Twojego Kościoła, wspaniałość Jego świętych, śmiałość założycieli zakonów i ruchów religijnych, zapał nawróconych, gorliwość duchowieństwa, samozaparcie się bojowników, porywającą żarliwość misjonarzy. Panie, należymy do Twojego Kościoła. Oczyść nas z grzechów naszych, ażeby bardziej czystym był Kościół. Pomnóż w nas miłosierdzie, ażeby Kościół lepiej świadczył o Twojej miłości. Pomnóż naszą gorliwość dla Ewangelii, </a:t>
            </a:r>
          </a:p>
          <a:p>
            <a:r>
              <a:rPr lang="pl-PL" sz="2600" dirty="0">
                <a:solidFill>
                  <a:schemeClr val="bg1"/>
                </a:solidFill>
              </a:rPr>
              <a:t>ażeby Kościół dzięki temu jeszcze więcej jaśniał. </a:t>
            </a:r>
          </a:p>
          <a:p>
            <a:r>
              <a:rPr lang="pl-PL" sz="2600" dirty="0">
                <a:solidFill>
                  <a:schemeClr val="bg1"/>
                </a:solidFill>
              </a:rPr>
              <a:t>Wcielaj nas jak najmocniej do Twego Kościoła.</a:t>
            </a:r>
          </a:p>
          <a:p>
            <a:r>
              <a:rPr lang="pl-PL" sz="2600" dirty="0">
                <a:solidFill>
                  <a:schemeClr val="bg1"/>
                </a:solidFill>
              </a:rPr>
              <a:t>Wtapiaj nas jak najmocniej w Twój Kościół, ażebyśmy dźwigając ciężary za innych, dokonali tego, </a:t>
            </a:r>
          </a:p>
          <a:p>
            <a:r>
              <a:rPr lang="pl-PL" sz="2600" dirty="0">
                <a:solidFill>
                  <a:schemeClr val="bg1"/>
                </a:solidFill>
              </a:rPr>
              <a:t>czego nam brak z cierpienia – aby spełniło się posłannictwo. Amen. </a:t>
            </a:r>
          </a:p>
        </p:txBody>
      </p:sp>
    </p:spTree>
    <p:extLst>
      <p:ext uri="{BB962C8B-B14F-4D97-AF65-F5344CB8AC3E}">
        <p14:creationId xmlns:p14="http://schemas.microsoft.com/office/powerpoint/2010/main" val="21032166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E7DC4FDF-04BD-4009-99C4-E024245B33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730250"/>
            <a:ext cx="8128000" cy="539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236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0B74A1-1393-4630-8770-59D75AECD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4711" y="2325511"/>
            <a:ext cx="10509956" cy="4278489"/>
          </a:xfrm>
        </p:spPr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i="1" dirty="0"/>
          </a:p>
          <a:p>
            <a:endParaRPr lang="pl-PL" i="1" dirty="0"/>
          </a:p>
          <a:p>
            <a:endParaRPr lang="pl-PL" i="1" dirty="0"/>
          </a:p>
          <a:p>
            <a:endParaRPr lang="pl-PL" i="1" dirty="0"/>
          </a:p>
          <a:p>
            <a:endParaRPr lang="pl-PL" i="1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Owal 3">
            <a:extLst>
              <a:ext uri="{FF2B5EF4-FFF2-40B4-BE49-F238E27FC236}">
                <a16:creationId xmlns:a16="http://schemas.microsoft.com/office/drawing/2014/main" id="{B1731F20-63F1-4E9A-84C6-B52D6823D62C}"/>
              </a:ext>
            </a:extLst>
          </p:cNvPr>
          <p:cNvSpPr/>
          <p:nvPr/>
        </p:nvSpPr>
        <p:spPr>
          <a:xfrm>
            <a:off x="1020502" y="1693333"/>
            <a:ext cx="3115733" cy="1735667"/>
          </a:xfrm>
          <a:prstGeom prst="ellipse">
            <a:avLst/>
          </a:prstGeom>
          <a:solidFill>
            <a:srgbClr val="CCECFF"/>
          </a:solidFill>
          <a:ln w="28575">
            <a:solidFill>
              <a:srgbClr val="0062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rgbClr val="0062AC"/>
                </a:solidFill>
              </a:rPr>
              <a:t>zgromadzenie liturgiczne</a:t>
            </a:r>
            <a:endParaRPr lang="pl-PL" dirty="0">
              <a:solidFill>
                <a:srgbClr val="0062AC"/>
              </a:solidFill>
            </a:endParaRPr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6D217696-2276-45FD-9F8F-AB44E2E006AF}"/>
              </a:ext>
            </a:extLst>
          </p:cNvPr>
          <p:cNvSpPr/>
          <p:nvPr/>
        </p:nvSpPr>
        <p:spPr>
          <a:xfrm>
            <a:off x="4120444" y="1636427"/>
            <a:ext cx="3115733" cy="1735667"/>
          </a:xfrm>
          <a:prstGeom prst="ellipse">
            <a:avLst/>
          </a:prstGeom>
          <a:solidFill>
            <a:srgbClr val="CCECFF"/>
          </a:solidFill>
          <a:ln w="28575">
            <a:solidFill>
              <a:srgbClr val="0062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rgbClr val="0062AC"/>
                </a:solidFill>
              </a:rPr>
              <a:t>wspólnota lokalna</a:t>
            </a:r>
            <a:endParaRPr lang="pl-PL" dirty="0">
              <a:solidFill>
                <a:srgbClr val="0062AC"/>
              </a:solidFill>
            </a:endParaRPr>
          </a:p>
        </p:txBody>
      </p:sp>
      <p:sp>
        <p:nvSpPr>
          <p:cNvPr id="7" name="Owal 6">
            <a:extLst>
              <a:ext uri="{FF2B5EF4-FFF2-40B4-BE49-F238E27FC236}">
                <a16:creationId xmlns:a16="http://schemas.microsoft.com/office/drawing/2014/main" id="{79EDE7F5-97D4-4F56-AE19-A12618A9AB7E}"/>
              </a:ext>
            </a:extLst>
          </p:cNvPr>
          <p:cNvSpPr/>
          <p:nvPr/>
        </p:nvSpPr>
        <p:spPr>
          <a:xfrm>
            <a:off x="7270043" y="1700834"/>
            <a:ext cx="3115733" cy="1735667"/>
          </a:xfrm>
          <a:prstGeom prst="ellipse">
            <a:avLst/>
          </a:prstGeom>
          <a:solidFill>
            <a:srgbClr val="CCECFF"/>
          </a:solidFill>
          <a:ln w="28575">
            <a:solidFill>
              <a:srgbClr val="0062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rgbClr val="0062AC"/>
                </a:solidFill>
              </a:rPr>
              <a:t>powszechna wspólnota wierzących</a:t>
            </a:r>
            <a:endParaRPr lang="pl-PL" dirty="0">
              <a:solidFill>
                <a:srgbClr val="0062AC"/>
              </a:solidFill>
            </a:endParaRPr>
          </a:p>
        </p:txBody>
      </p:sp>
      <p:sp>
        <p:nvSpPr>
          <p:cNvPr id="9" name="Łuk blokowy 8">
            <a:extLst>
              <a:ext uri="{FF2B5EF4-FFF2-40B4-BE49-F238E27FC236}">
                <a16:creationId xmlns:a16="http://schemas.microsoft.com/office/drawing/2014/main" id="{639B15EA-7DCE-4167-975F-086A84C7C622}"/>
              </a:ext>
            </a:extLst>
          </p:cNvPr>
          <p:cNvSpPr/>
          <p:nvPr/>
        </p:nvSpPr>
        <p:spPr>
          <a:xfrm rot="10800000">
            <a:off x="3770489" y="2099348"/>
            <a:ext cx="632177" cy="674050"/>
          </a:xfrm>
          <a:prstGeom prst="blockArc">
            <a:avLst/>
          </a:prstGeom>
          <a:solidFill>
            <a:srgbClr val="B2B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0" name="Łuk blokowy 9">
            <a:extLst>
              <a:ext uri="{FF2B5EF4-FFF2-40B4-BE49-F238E27FC236}">
                <a16:creationId xmlns:a16="http://schemas.microsoft.com/office/drawing/2014/main" id="{1ACA34D6-BA46-4F4B-AA53-C897C4ED1D54}"/>
              </a:ext>
            </a:extLst>
          </p:cNvPr>
          <p:cNvSpPr/>
          <p:nvPr/>
        </p:nvSpPr>
        <p:spPr>
          <a:xfrm rot="10800000">
            <a:off x="6953955" y="2167235"/>
            <a:ext cx="632177" cy="674050"/>
          </a:xfrm>
          <a:prstGeom prst="blockArc">
            <a:avLst/>
          </a:prstGeom>
          <a:solidFill>
            <a:srgbClr val="B2B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5" name="Objaśnienie: strzałka w lewo i w prawo 14">
            <a:extLst>
              <a:ext uri="{FF2B5EF4-FFF2-40B4-BE49-F238E27FC236}">
                <a16:creationId xmlns:a16="http://schemas.microsoft.com/office/drawing/2014/main" id="{10759E09-59A6-41A9-94A7-48A5816B6A6E}"/>
              </a:ext>
            </a:extLst>
          </p:cNvPr>
          <p:cNvSpPr/>
          <p:nvPr/>
        </p:nvSpPr>
        <p:spPr>
          <a:xfrm rot="2350965">
            <a:off x="1243859" y="4068540"/>
            <a:ext cx="1121003" cy="854216"/>
          </a:xfrm>
          <a:prstGeom prst="leftRightArrowCallout">
            <a:avLst/>
          </a:prstGeom>
          <a:solidFill>
            <a:srgbClr val="B2B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Owal 17">
            <a:extLst>
              <a:ext uri="{FF2B5EF4-FFF2-40B4-BE49-F238E27FC236}">
                <a16:creationId xmlns:a16="http://schemas.microsoft.com/office/drawing/2014/main" id="{22525738-4886-401F-98ED-C99E0589A3AB}"/>
              </a:ext>
            </a:extLst>
          </p:cNvPr>
          <p:cNvSpPr/>
          <p:nvPr/>
        </p:nvSpPr>
        <p:spPr>
          <a:xfrm rot="2281865">
            <a:off x="-51879" y="3158929"/>
            <a:ext cx="1620993" cy="941255"/>
          </a:xfrm>
          <a:prstGeom prst="ellipse">
            <a:avLst/>
          </a:prstGeom>
          <a:solidFill>
            <a:srgbClr val="CCECFF"/>
          </a:solidFill>
          <a:ln>
            <a:solidFill>
              <a:srgbClr val="0040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176CA652-24C0-40C3-9E14-30C6B32DDEC0}"/>
              </a:ext>
            </a:extLst>
          </p:cNvPr>
          <p:cNvSpPr txBox="1"/>
          <p:nvPr/>
        </p:nvSpPr>
        <p:spPr>
          <a:xfrm rot="2499885">
            <a:off x="242910" y="3564815"/>
            <a:ext cx="1104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widzialny</a:t>
            </a:r>
          </a:p>
        </p:txBody>
      </p:sp>
      <p:sp>
        <p:nvSpPr>
          <p:cNvPr id="26" name="Owal 25">
            <a:extLst>
              <a:ext uri="{FF2B5EF4-FFF2-40B4-BE49-F238E27FC236}">
                <a16:creationId xmlns:a16="http://schemas.microsoft.com/office/drawing/2014/main" id="{AE098CA1-6AC7-4CA4-846D-64F82011A5FE}"/>
              </a:ext>
            </a:extLst>
          </p:cNvPr>
          <p:cNvSpPr/>
          <p:nvPr/>
        </p:nvSpPr>
        <p:spPr>
          <a:xfrm rot="1209100">
            <a:off x="3553520" y="5580580"/>
            <a:ext cx="1620993" cy="941255"/>
          </a:xfrm>
          <a:prstGeom prst="ellipse">
            <a:avLst/>
          </a:prstGeom>
          <a:solidFill>
            <a:srgbClr val="CCECFF"/>
          </a:solidFill>
          <a:ln>
            <a:solidFill>
              <a:srgbClr val="0040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pole tekstowe 26">
            <a:extLst>
              <a:ext uri="{FF2B5EF4-FFF2-40B4-BE49-F238E27FC236}">
                <a16:creationId xmlns:a16="http://schemas.microsoft.com/office/drawing/2014/main" id="{B3604975-E4EE-4AFC-BCA7-9A84907A2372}"/>
              </a:ext>
            </a:extLst>
          </p:cNvPr>
          <p:cNvSpPr txBox="1"/>
          <p:nvPr/>
        </p:nvSpPr>
        <p:spPr>
          <a:xfrm rot="1648837">
            <a:off x="3745257" y="5738743"/>
            <a:ext cx="1491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społeczność</a:t>
            </a:r>
          </a:p>
          <a:p>
            <a:r>
              <a:rPr lang="pl-PL" dirty="0"/>
              <a:t>hierarchiczna</a:t>
            </a:r>
          </a:p>
        </p:txBody>
      </p:sp>
      <p:sp>
        <p:nvSpPr>
          <p:cNvPr id="29" name="Owal 28">
            <a:extLst>
              <a:ext uri="{FF2B5EF4-FFF2-40B4-BE49-F238E27FC236}">
                <a16:creationId xmlns:a16="http://schemas.microsoft.com/office/drawing/2014/main" id="{4BD49424-256D-451D-812A-3B2A72C2B24C}"/>
              </a:ext>
            </a:extLst>
          </p:cNvPr>
          <p:cNvSpPr/>
          <p:nvPr/>
        </p:nvSpPr>
        <p:spPr>
          <a:xfrm rot="1849083">
            <a:off x="2113342" y="4851095"/>
            <a:ext cx="1620993" cy="941255"/>
          </a:xfrm>
          <a:prstGeom prst="ellipse">
            <a:avLst/>
          </a:prstGeom>
          <a:solidFill>
            <a:srgbClr val="CCECFF"/>
          </a:solidFill>
          <a:ln>
            <a:solidFill>
              <a:srgbClr val="0062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pole tekstowe 30">
            <a:extLst>
              <a:ext uri="{FF2B5EF4-FFF2-40B4-BE49-F238E27FC236}">
                <a16:creationId xmlns:a16="http://schemas.microsoft.com/office/drawing/2014/main" id="{1701B900-E255-47E2-9F86-47C4375BD88B}"/>
              </a:ext>
            </a:extLst>
          </p:cNvPr>
          <p:cNvSpPr txBox="1"/>
          <p:nvPr/>
        </p:nvSpPr>
        <p:spPr>
          <a:xfrm rot="2093649">
            <a:off x="2325451" y="5117419"/>
            <a:ext cx="1319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duchowy</a:t>
            </a:r>
          </a:p>
        </p:txBody>
      </p:sp>
      <p:sp>
        <p:nvSpPr>
          <p:cNvPr id="32" name="Owal 31">
            <a:extLst>
              <a:ext uri="{FF2B5EF4-FFF2-40B4-BE49-F238E27FC236}">
                <a16:creationId xmlns:a16="http://schemas.microsoft.com/office/drawing/2014/main" id="{0E9AFCE5-CFAE-4250-BD0A-C9C4A9D791DB}"/>
              </a:ext>
            </a:extLst>
          </p:cNvPr>
          <p:cNvSpPr/>
          <p:nvPr/>
        </p:nvSpPr>
        <p:spPr>
          <a:xfrm rot="20062042">
            <a:off x="6248455" y="5560550"/>
            <a:ext cx="1620993" cy="941255"/>
          </a:xfrm>
          <a:prstGeom prst="ellipse">
            <a:avLst/>
          </a:prstGeom>
          <a:solidFill>
            <a:srgbClr val="CCECFF"/>
          </a:solidFill>
          <a:ln>
            <a:solidFill>
              <a:srgbClr val="0062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pole tekstowe 32">
            <a:extLst>
              <a:ext uri="{FF2B5EF4-FFF2-40B4-BE49-F238E27FC236}">
                <a16:creationId xmlns:a16="http://schemas.microsoft.com/office/drawing/2014/main" id="{C188E021-0A25-4166-B67C-FE5FC9946DA2}"/>
              </a:ext>
            </a:extLst>
          </p:cNvPr>
          <p:cNvSpPr txBox="1"/>
          <p:nvPr/>
        </p:nvSpPr>
        <p:spPr>
          <a:xfrm rot="19563618">
            <a:off x="6154328" y="5749854"/>
            <a:ext cx="1769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Mistyczne Ciało     Chrystusa</a:t>
            </a:r>
          </a:p>
        </p:txBody>
      </p:sp>
      <p:sp>
        <p:nvSpPr>
          <p:cNvPr id="35" name="Owal 34">
            <a:extLst>
              <a:ext uri="{FF2B5EF4-FFF2-40B4-BE49-F238E27FC236}">
                <a16:creationId xmlns:a16="http://schemas.microsoft.com/office/drawing/2014/main" id="{21FE253A-7D83-43CA-9868-E2D32B4B909F}"/>
              </a:ext>
            </a:extLst>
          </p:cNvPr>
          <p:cNvSpPr/>
          <p:nvPr/>
        </p:nvSpPr>
        <p:spPr>
          <a:xfrm rot="19997918">
            <a:off x="7703152" y="4779308"/>
            <a:ext cx="1620993" cy="941255"/>
          </a:xfrm>
          <a:prstGeom prst="ellipse">
            <a:avLst/>
          </a:prstGeom>
          <a:solidFill>
            <a:srgbClr val="CCECFF"/>
          </a:solidFill>
          <a:ln>
            <a:solidFill>
              <a:srgbClr val="0040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6" name="pole tekstowe 35">
            <a:extLst>
              <a:ext uri="{FF2B5EF4-FFF2-40B4-BE49-F238E27FC236}">
                <a16:creationId xmlns:a16="http://schemas.microsoft.com/office/drawing/2014/main" id="{59AA3F0D-7AC4-4537-A194-1F7D1F50D7BA}"/>
              </a:ext>
            </a:extLst>
          </p:cNvPr>
          <p:cNvSpPr txBox="1"/>
          <p:nvPr/>
        </p:nvSpPr>
        <p:spPr>
          <a:xfrm rot="19566376">
            <a:off x="8056322" y="4785748"/>
            <a:ext cx="1379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element ludzki</a:t>
            </a:r>
          </a:p>
        </p:txBody>
      </p:sp>
      <p:sp>
        <p:nvSpPr>
          <p:cNvPr id="37" name="Objaśnienie: strzałka w lewo i w prawo 36">
            <a:extLst>
              <a:ext uri="{FF2B5EF4-FFF2-40B4-BE49-F238E27FC236}">
                <a16:creationId xmlns:a16="http://schemas.microsoft.com/office/drawing/2014/main" id="{1C9D7E2C-0C63-45B0-9A8D-7A4A16056976}"/>
              </a:ext>
            </a:extLst>
          </p:cNvPr>
          <p:cNvSpPr/>
          <p:nvPr/>
        </p:nvSpPr>
        <p:spPr>
          <a:xfrm rot="19223999">
            <a:off x="9137624" y="4051226"/>
            <a:ext cx="1121003" cy="854216"/>
          </a:xfrm>
          <a:prstGeom prst="leftRightArrowCallout">
            <a:avLst/>
          </a:prstGeom>
          <a:solidFill>
            <a:srgbClr val="B2B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Owal 38">
            <a:extLst>
              <a:ext uri="{FF2B5EF4-FFF2-40B4-BE49-F238E27FC236}">
                <a16:creationId xmlns:a16="http://schemas.microsoft.com/office/drawing/2014/main" id="{C033B158-520F-4FDC-85CD-C77E54A931FA}"/>
              </a:ext>
            </a:extLst>
          </p:cNvPr>
          <p:cNvSpPr/>
          <p:nvPr/>
        </p:nvSpPr>
        <p:spPr>
          <a:xfrm rot="8312357">
            <a:off x="9952931" y="3078114"/>
            <a:ext cx="1577140" cy="961021"/>
          </a:xfrm>
          <a:prstGeom prst="ellipse">
            <a:avLst/>
          </a:prstGeom>
          <a:solidFill>
            <a:srgbClr val="CCECFF"/>
          </a:solidFill>
          <a:ln>
            <a:solidFill>
              <a:srgbClr val="0062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pole tekstowe 40">
            <a:extLst>
              <a:ext uri="{FF2B5EF4-FFF2-40B4-BE49-F238E27FC236}">
                <a16:creationId xmlns:a16="http://schemas.microsoft.com/office/drawing/2014/main" id="{7CD443E1-9257-4FFA-87A0-FF4808898803}"/>
              </a:ext>
            </a:extLst>
          </p:cNvPr>
          <p:cNvSpPr txBox="1"/>
          <p:nvPr/>
        </p:nvSpPr>
        <p:spPr>
          <a:xfrm rot="18967424">
            <a:off x="10125497" y="2942032"/>
            <a:ext cx="1769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element </a:t>
            </a:r>
          </a:p>
          <a:p>
            <a:r>
              <a:rPr lang="pl-PL" dirty="0"/>
              <a:t>Boski</a:t>
            </a:r>
          </a:p>
        </p:txBody>
      </p:sp>
      <p:sp>
        <p:nvSpPr>
          <p:cNvPr id="42" name="Objaśnienie: strzałka w lewo i w prawo 41">
            <a:extLst>
              <a:ext uri="{FF2B5EF4-FFF2-40B4-BE49-F238E27FC236}">
                <a16:creationId xmlns:a16="http://schemas.microsoft.com/office/drawing/2014/main" id="{4ABBCA30-17B1-41C9-9BE1-A1C33706510D}"/>
              </a:ext>
            </a:extLst>
          </p:cNvPr>
          <p:cNvSpPr/>
          <p:nvPr/>
        </p:nvSpPr>
        <p:spPr>
          <a:xfrm>
            <a:off x="5117808" y="5891169"/>
            <a:ext cx="1121003" cy="854216"/>
          </a:xfrm>
          <a:prstGeom prst="leftRightArrowCallout">
            <a:avLst/>
          </a:prstGeom>
          <a:solidFill>
            <a:srgbClr val="B2B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6" name="Prostokąt 45">
            <a:extLst>
              <a:ext uri="{FF2B5EF4-FFF2-40B4-BE49-F238E27FC236}">
                <a16:creationId xmlns:a16="http://schemas.microsoft.com/office/drawing/2014/main" id="{1643D7D9-3C3C-4706-AE5A-2067C06FCA4D}"/>
              </a:ext>
            </a:extLst>
          </p:cNvPr>
          <p:cNvSpPr/>
          <p:nvPr/>
        </p:nvSpPr>
        <p:spPr>
          <a:xfrm>
            <a:off x="4169626" y="146985"/>
            <a:ext cx="30173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0" cap="none" spc="0" dirty="0">
                <a:ln w="0"/>
                <a:solidFill>
                  <a:srgbClr val="003399"/>
                </a:solidFill>
                <a:effectLst>
                  <a:reflection blurRad="6350" stA="53000" endA="300" endPos="35500" dir="5400000" sy="-90000" algn="bl" rotWithShape="0"/>
                </a:effectLst>
              </a:rPr>
              <a:t>KOŚCIÓŁ</a:t>
            </a:r>
          </a:p>
        </p:txBody>
      </p:sp>
      <p:sp>
        <p:nvSpPr>
          <p:cNvPr id="49" name="Prostokąt 48">
            <a:extLst>
              <a:ext uri="{FF2B5EF4-FFF2-40B4-BE49-F238E27FC236}">
                <a16:creationId xmlns:a16="http://schemas.microsoft.com/office/drawing/2014/main" id="{CD2B3D4C-EED7-4C7C-B839-B6744A08899F}"/>
              </a:ext>
            </a:extLst>
          </p:cNvPr>
          <p:cNvSpPr/>
          <p:nvPr/>
        </p:nvSpPr>
        <p:spPr>
          <a:xfrm>
            <a:off x="2346693" y="1045091"/>
            <a:ext cx="6663230" cy="374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(gr. </a:t>
            </a:r>
            <a:r>
              <a:rPr lang="pl-PL" dirty="0" err="1"/>
              <a:t>ekklesia</a:t>
            </a:r>
            <a:r>
              <a:rPr lang="pl-PL" dirty="0"/>
              <a:t>-zwołanie)</a:t>
            </a:r>
            <a:r>
              <a:rPr lang="pl-PL" b="1" dirty="0"/>
              <a:t> zgromadzenie</a:t>
            </a:r>
            <a:r>
              <a:rPr lang="pl-PL" dirty="0"/>
              <a:t> ludu o charakterze religijnym</a:t>
            </a:r>
          </a:p>
        </p:txBody>
      </p:sp>
      <p:pic>
        <p:nvPicPr>
          <p:cNvPr id="25" name="Obraz 24" descr="Jezus, Religia, Kościół, Miłosierdzie, Christi, Wiara">
            <a:extLst>
              <a:ext uri="{FF2B5EF4-FFF2-40B4-BE49-F238E27FC236}">
                <a16:creationId xmlns:a16="http://schemas.microsoft.com/office/drawing/2014/main" id="{BE012FFE-243D-4658-86C0-E629283C4CF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7" t="2196" r="6810" b="51240"/>
          <a:stretch/>
        </p:blipFill>
        <p:spPr bwMode="auto">
          <a:xfrm>
            <a:off x="4752395" y="3398984"/>
            <a:ext cx="1921922" cy="22900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4904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chemat blokowy: operacja sumowania 3">
            <a:extLst>
              <a:ext uri="{FF2B5EF4-FFF2-40B4-BE49-F238E27FC236}">
                <a16:creationId xmlns:a16="http://schemas.microsoft.com/office/drawing/2014/main" id="{1878A50B-B9C6-4272-ADCF-ED7A97548F3C}"/>
              </a:ext>
            </a:extLst>
          </p:cNvPr>
          <p:cNvSpPr/>
          <p:nvPr/>
        </p:nvSpPr>
        <p:spPr>
          <a:xfrm>
            <a:off x="3414712" y="709613"/>
            <a:ext cx="5362575" cy="5438775"/>
          </a:xfrm>
          <a:prstGeom prst="flowChartSummingJunction">
            <a:avLst/>
          </a:prstGeom>
          <a:noFill/>
          <a:ln w="28575">
            <a:solidFill>
              <a:srgbClr val="0040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5" name="Pole tekstowe 2">
            <a:extLst>
              <a:ext uri="{FF2B5EF4-FFF2-40B4-BE49-F238E27FC236}">
                <a16:creationId xmlns:a16="http://schemas.microsoft.com/office/drawing/2014/main" id="{005E41D7-3D80-4446-8B17-90BBE15D48F2}"/>
              </a:ext>
            </a:extLst>
          </p:cNvPr>
          <p:cNvSpPr txBox="1"/>
          <p:nvPr/>
        </p:nvSpPr>
        <p:spPr>
          <a:xfrm>
            <a:off x="5133974" y="1621543"/>
            <a:ext cx="1924050" cy="657225"/>
          </a:xfrm>
          <a:prstGeom prst="rect">
            <a:avLst/>
          </a:prstGeom>
          <a:solidFill>
            <a:srgbClr val="FF0066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29E5C247-C195-4239-967B-87F594BD0406}"/>
              </a:ext>
            </a:extLst>
          </p:cNvPr>
          <p:cNvSpPr txBox="1"/>
          <p:nvPr/>
        </p:nvSpPr>
        <p:spPr>
          <a:xfrm>
            <a:off x="6624108" y="3100387"/>
            <a:ext cx="1924050" cy="657225"/>
          </a:xfrm>
          <a:prstGeom prst="rect">
            <a:avLst/>
          </a:prstGeom>
          <a:solidFill>
            <a:srgbClr val="FFFF00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1100" dirty="0">
              <a:solidFill>
                <a:srgbClr val="00407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ole tekstowe 3">
            <a:extLst>
              <a:ext uri="{FF2B5EF4-FFF2-40B4-BE49-F238E27FC236}">
                <a16:creationId xmlns:a16="http://schemas.microsoft.com/office/drawing/2014/main" id="{7A395111-0E95-4AD8-BC8F-0BCE42FA83DF}"/>
              </a:ext>
            </a:extLst>
          </p:cNvPr>
          <p:cNvSpPr txBox="1"/>
          <p:nvPr/>
        </p:nvSpPr>
        <p:spPr>
          <a:xfrm>
            <a:off x="3657603" y="3107619"/>
            <a:ext cx="1924050" cy="657225"/>
          </a:xfrm>
          <a:prstGeom prst="rect">
            <a:avLst/>
          </a:prstGeom>
          <a:solidFill>
            <a:srgbClr val="3366F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ole tekstowe 4">
            <a:extLst>
              <a:ext uri="{FF2B5EF4-FFF2-40B4-BE49-F238E27FC236}">
                <a16:creationId xmlns:a16="http://schemas.microsoft.com/office/drawing/2014/main" id="{988AF554-1A35-4913-9822-644C46065776}"/>
              </a:ext>
            </a:extLst>
          </p:cNvPr>
          <p:cNvSpPr txBox="1"/>
          <p:nvPr/>
        </p:nvSpPr>
        <p:spPr>
          <a:xfrm>
            <a:off x="5133974" y="4589638"/>
            <a:ext cx="1924050" cy="657225"/>
          </a:xfrm>
          <a:prstGeom prst="rect">
            <a:avLst/>
          </a:prstGeom>
          <a:solidFill>
            <a:srgbClr val="33CC33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Podtytuł 2">
            <a:extLst>
              <a:ext uri="{FF2B5EF4-FFF2-40B4-BE49-F238E27FC236}">
                <a16:creationId xmlns:a16="http://schemas.microsoft.com/office/drawing/2014/main" id="{52E28C47-273D-4550-B2CE-2B1BABFB85C2}"/>
              </a:ext>
            </a:extLst>
          </p:cNvPr>
          <p:cNvSpPr txBox="1">
            <a:spLocks/>
          </p:cNvSpPr>
          <p:nvPr/>
        </p:nvSpPr>
        <p:spPr>
          <a:xfrm>
            <a:off x="3945465" y="232922"/>
            <a:ext cx="4301067" cy="46637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dirty="0">
                <a:solidFill>
                  <a:srgbClr val="004070"/>
                </a:solidFill>
                <a:latin typeface="Georgia" panose="02040502050405020303" pitchFamily="18" charset="0"/>
              </a:rPr>
              <a:t>PRZYMIOTY KOŚCIOŁA</a:t>
            </a:r>
          </a:p>
        </p:txBody>
      </p:sp>
    </p:spTree>
    <p:extLst>
      <p:ext uri="{BB962C8B-B14F-4D97-AF65-F5344CB8AC3E}">
        <p14:creationId xmlns:p14="http://schemas.microsoft.com/office/powerpoint/2010/main" val="28774629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chemat blokowy: operacja sumowania 3">
            <a:extLst>
              <a:ext uri="{FF2B5EF4-FFF2-40B4-BE49-F238E27FC236}">
                <a16:creationId xmlns:a16="http://schemas.microsoft.com/office/drawing/2014/main" id="{1878A50B-B9C6-4272-ADCF-ED7A97548F3C}"/>
              </a:ext>
            </a:extLst>
          </p:cNvPr>
          <p:cNvSpPr/>
          <p:nvPr/>
        </p:nvSpPr>
        <p:spPr>
          <a:xfrm>
            <a:off x="3414712" y="709613"/>
            <a:ext cx="5362575" cy="5438775"/>
          </a:xfrm>
          <a:prstGeom prst="flowChartSummingJunction">
            <a:avLst/>
          </a:prstGeom>
          <a:noFill/>
          <a:ln w="28575">
            <a:solidFill>
              <a:srgbClr val="0040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5" name="Pole tekstowe 2">
            <a:extLst>
              <a:ext uri="{FF2B5EF4-FFF2-40B4-BE49-F238E27FC236}">
                <a16:creationId xmlns:a16="http://schemas.microsoft.com/office/drawing/2014/main" id="{005E41D7-3D80-4446-8B17-90BBE15D48F2}"/>
              </a:ext>
            </a:extLst>
          </p:cNvPr>
          <p:cNvSpPr txBox="1"/>
          <p:nvPr/>
        </p:nvSpPr>
        <p:spPr>
          <a:xfrm>
            <a:off x="5133974" y="1621543"/>
            <a:ext cx="1924050" cy="657225"/>
          </a:xfrm>
          <a:prstGeom prst="rect">
            <a:avLst/>
          </a:prstGeom>
          <a:solidFill>
            <a:srgbClr val="FF0066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600" b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JEDEN</a:t>
            </a:r>
            <a:endParaRPr lang="pl-PL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29E5C247-C195-4239-967B-87F594BD0406}"/>
              </a:ext>
            </a:extLst>
          </p:cNvPr>
          <p:cNvSpPr txBox="1"/>
          <p:nvPr/>
        </p:nvSpPr>
        <p:spPr>
          <a:xfrm>
            <a:off x="6624108" y="3100387"/>
            <a:ext cx="1924050" cy="657225"/>
          </a:xfrm>
          <a:prstGeom prst="rect">
            <a:avLst/>
          </a:prstGeom>
          <a:solidFill>
            <a:srgbClr val="FFFF00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600" b="1" dirty="0">
                <a:solidFill>
                  <a:srgbClr val="00407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POWSZECHNY</a:t>
            </a:r>
            <a:endParaRPr lang="pl-PL" sz="1100" dirty="0">
              <a:solidFill>
                <a:srgbClr val="00407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ole tekstowe 3">
            <a:extLst>
              <a:ext uri="{FF2B5EF4-FFF2-40B4-BE49-F238E27FC236}">
                <a16:creationId xmlns:a16="http://schemas.microsoft.com/office/drawing/2014/main" id="{7A395111-0E95-4AD8-BC8F-0BCE42FA83DF}"/>
              </a:ext>
            </a:extLst>
          </p:cNvPr>
          <p:cNvSpPr txBox="1"/>
          <p:nvPr/>
        </p:nvSpPr>
        <p:spPr>
          <a:xfrm>
            <a:off x="3657603" y="3107619"/>
            <a:ext cx="1924050" cy="657225"/>
          </a:xfrm>
          <a:prstGeom prst="rect">
            <a:avLst/>
          </a:prstGeom>
          <a:solidFill>
            <a:srgbClr val="3366F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600" b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ŚWIĘTY</a:t>
            </a:r>
            <a:endParaRPr lang="pl-PL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ole tekstowe 4">
            <a:extLst>
              <a:ext uri="{FF2B5EF4-FFF2-40B4-BE49-F238E27FC236}">
                <a16:creationId xmlns:a16="http://schemas.microsoft.com/office/drawing/2014/main" id="{988AF554-1A35-4913-9822-644C46065776}"/>
              </a:ext>
            </a:extLst>
          </p:cNvPr>
          <p:cNvSpPr txBox="1"/>
          <p:nvPr/>
        </p:nvSpPr>
        <p:spPr>
          <a:xfrm>
            <a:off x="5133974" y="4589638"/>
            <a:ext cx="1924050" cy="657225"/>
          </a:xfrm>
          <a:prstGeom prst="rect">
            <a:avLst/>
          </a:prstGeom>
          <a:solidFill>
            <a:srgbClr val="33CC33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6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APOSTOLSKI</a:t>
            </a: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Podtytuł 2">
            <a:extLst>
              <a:ext uri="{FF2B5EF4-FFF2-40B4-BE49-F238E27FC236}">
                <a16:creationId xmlns:a16="http://schemas.microsoft.com/office/drawing/2014/main" id="{52E28C47-273D-4550-B2CE-2B1BABFB85C2}"/>
              </a:ext>
            </a:extLst>
          </p:cNvPr>
          <p:cNvSpPr txBox="1">
            <a:spLocks/>
          </p:cNvSpPr>
          <p:nvPr/>
        </p:nvSpPr>
        <p:spPr>
          <a:xfrm>
            <a:off x="3945465" y="232922"/>
            <a:ext cx="4301067" cy="46637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dirty="0">
                <a:solidFill>
                  <a:srgbClr val="004070"/>
                </a:solidFill>
                <a:latin typeface="Georgia" panose="02040502050405020303" pitchFamily="18" charset="0"/>
              </a:rPr>
              <a:t>PRZYMIOTY KOŚCIOŁA</a:t>
            </a:r>
          </a:p>
        </p:txBody>
      </p:sp>
    </p:spTree>
    <p:extLst>
      <p:ext uri="{BB962C8B-B14F-4D97-AF65-F5344CB8AC3E}">
        <p14:creationId xmlns:p14="http://schemas.microsoft.com/office/powerpoint/2010/main" val="251910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chemat blokowy: operacja sumowania 3">
            <a:extLst>
              <a:ext uri="{FF2B5EF4-FFF2-40B4-BE49-F238E27FC236}">
                <a16:creationId xmlns:a16="http://schemas.microsoft.com/office/drawing/2014/main" id="{1878A50B-B9C6-4272-ADCF-ED7A97548F3C}"/>
              </a:ext>
            </a:extLst>
          </p:cNvPr>
          <p:cNvSpPr/>
          <p:nvPr/>
        </p:nvSpPr>
        <p:spPr>
          <a:xfrm>
            <a:off x="3414712" y="709613"/>
            <a:ext cx="5362575" cy="5438775"/>
          </a:xfrm>
          <a:prstGeom prst="flowChartSummingJunction">
            <a:avLst/>
          </a:prstGeom>
          <a:noFill/>
          <a:ln w="28575">
            <a:solidFill>
              <a:srgbClr val="0040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5" name="Pole tekstowe 2">
            <a:extLst>
              <a:ext uri="{FF2B5EF4-FFF2-40B4-BE49-F238E27FC236}">
                <a16:creationId xmlns:a16="http://schemas.microsoft.com/office/drawing/2014/main" id="{005E41D7-3D80-4446-8B17-90BBE15D48F2}"/>
              </a:ext>
            </a:extLst>
          </p:cNvPr>
          <p:cNvSpPr txBox="1"/>
          <p:nvPr/>
        </p:nvSpPr>
        <p:spPr>
          <a:xfrm>
            <a:off x="5133974" y="889442"/>
            <a:ext cx="1822303" cy="1751208"/>
          </a:xfrm>
          <a:prstGeom prst="rect">
            <a:avLst/>
          </a:prstGeom>
          <a:solidFill>
            <a:srgbClr val="FF0066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6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JEDEN</a:t>
            </a:r>
          </a:p>
          <a:p>
            <a:pPr algn="ctr"/>
            <a:r>
              <a:rPr lang="pl-PL" sz="1100" dirty="0"/>
              <a:t>jeden Pan (Jezus Chrystus)</a:t>
            </a:r>
          </a:p>
          <a:p>
            <a:pPr algn="ctr"/>
            <a:r>
              <a:rPr lang="pl-PL" sz="1100" dirty="0"/>
              <a:t>jedna wiara, </a:t>
            </a:r>
            <a:r>
              <a:rPr lang="pl-PL" sz="1100" dirty="0" err="1"/>
              <a:t>jednen</a:t>
            </a:r>
            <a:r>
              <a:rPr lang="pl-PL" sz="1100" dirty="0"/>
              <a:t> chrzest, tworzy jedno Ciało, ożywiany przez jednego Ducha, jedna nadzieję, u której kresu zostaną przezwyciężone wszystkie podziały.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1100" b="1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29E5C247-C195-4239-967B-87F594BD0406}"/>
              </a:ext>
            </a:extLst>
          </p:cNvPr>
          <p:cNvSpPr txBox="1"/>
          <p:nvPr/>
        </p:nvSpPr>
        <p:spPr>
          <a:xfrm>
            <a:off x="6624108" y="3100387"/>
            <a:ext cx="1924050" cy="657225"/>
          </a:xfrm>
          <a:prstGeom prst="rect">
            <a:avLst/>
          </a:prstGeom>
          <a:solidFill>
            <a:srgbClr val="FFFF00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600" b="1" dirty="0">
                <a:solidFill>
                  <a:srgbClr val="00407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POWSZECHNY</a:t>
            </a:r>
            <a:endParaRPr lang="pl-PL" sz="1100" dirty="0">
              <a:solidFill>
                <a:srgbClr val="00407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ole tekstowe 3">
            <a:extLst>
              <a:ext uri="{FF2B5EF4-FFF2-40B4-BE49-F238E27FC236}">
                <a16:creationId xmlns:a16="http://schemas.microsoft.com/office/drawing/2014/main" id="{7A395111-0E95-4AD8-BC8F-0BCE42FA83DF}"/>
              </a:ext>
            </a:extLst>
          </p:cNvPr>
          <p:cNvSpPr txBox="1"/>
          <p:nvPr/>
        </p:nvSpPr>
        <p:spPr>
          <a:xfrm>
            <a:off x="3657603" y="3107619"/>
            <a:ext cx="1924050" cy="657225"/>
          </a:xfrm>
          <a:prstGeom prst="rect">
            <a:avLst/>
          </a:prstGeom>
          <a:solidFill>
            <a:srgbClr val="3366F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600" b="1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ŚWIĘTY</a:t>
            </a:r>
            <a:endParaRPr lang="pl-PL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ole tekstowe 4">
            <a:extLst>
              <a:ext uri="{FF2B5EF4-FFF2-40B4-BE49-F238E27FC236}">
                <a16:creationId xmlns:a16="http://schemas.microsoft.com/office/drawing/2014/main" id="{988AF554-1A35-4913-9822-644C46065776}"/>
              </a:ext>
            </a:extLst>
          </p:cNvPr>
          <p:cNvSpPr txBox="1"/>
          <p:nvPr/>
        </p:nvSpPr>
        <p:spPr>
          <a:xfrm>
            <a:off x="5133974" y="4589638"/>
            <a:ext cx="1924050" cy="657225"/>
          </a:xfrm>
          <a:prstGeom prst="rect">
            <a:avLst/>
          </a:prstGeom>
          <a:solidFill>
            <a:srgbClr val="33CC33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6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APOSTOLSKI</a:t>
            </a: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Podtytuł 2">
            <a:extLst>
              <a:ext uri="{FF2B5EF4-FFF2-40B4-BE49-F238E27FC236}">
                <a16:creationId xmlns:a16="http://schemas.microsoft.com/office/drawing/2014/main" id="{52E28C47-273D-4550-B2CE-2B1BABFB85C2}"/>
              </a:ext>
            </a:extLst>
          </p:cNvPr>
          <p:cNvSpPr txBox="1">
            <a:spLocks/>
          </p:cNvSpPr>
          <p:nvPr/>
        </p:nvSpPr>
        <p:spPr>
          <a:xfrm>
            <a:off x="3945465" y="232922"/>
            <a:ext cx="4301067" cy="46637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dirty="0">
                <a:solidFill>
                  <a:srgbClr val="004070"/>
                </a:solidFill>
                <a:latin typeface="Georgia" panose="02040502050405020303" pitchFamily="18" charset="0"/>
              </a:rPr>
              <a:t>PRZYMIOTY KOŚCIOŁA</a:t>
            </a:r>
          </a:p>
        </p:txBody>
      </p:sp>
    </p:spTree>
    <p:extLst>
      <p:ext uri="{BB962C8B-B14F-4D97-AF65-F5344CB8AC3E}">
        <p14:creationId xmlns:p14="http://schemas.microsoft.com/office/powerpoint/2010/main" val="346141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chemat blokowy: operacja sumowania 3">
            <a:extLst>
              <a:ext uri="{FF2B5EF4-FFF2-40B4-BE49-F238E27FC236}">
                <a16:creationId xmlns:a16="http://schemas.microsoft.com/office/drawing/2014/main" id="{1878A50B-B9C6-4272-ADCF-ED7A97548F3C}"/>
              </a:ext>
            </a:extLst>
          </p:cNvPr>
          <p:cNvSpPr/>
          <p:nvPr/>
        </p:nvSpPr>
        <p:spPr>
          <a:xfrm>
            <a:off x="3414712" y="709613"/>
            <a:ext cx="5362575" cy="5438775"/>
          </a:xfrm>
          <a:prstGeom prst="flowChartSummingJunction">
            <a:avLst/>
          </a:prstGeom>
          <a:noFill/>
          <a:ln w="28575">
            <a:solidFill>
              <a:srgbClr val="0040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5" name="Pole tekstowe 2">
            <a:extLst>
              <a:ext uri="{FF2B5EF4-FFF2-40B4-BE49-F238E27FC236}">
                <a16:creationId xmlns:a16="http://schemas.microsoft.com/office/drawing/2014/main" id="{005E41D7-3D80-4446-8B17-90BBE15D48F2}"/>
              </a:ext>
            </a:extLst>
          </p:cNvPr>
          <p:cNvSpPr txBox="1"/>
          <p:nvPr/>
        </p:nvSpPr>
        <p:spPr>
          <a:xfrm>
            <a:off x="5184846" y="936624"/>
            <a:ext cx="1822303" cy="1765979"/>
          </a:xfrm>
          <a:prstGeom prst="rect">
            <a:avLst/>
          </a:prstGeom>
          <a:solidFill>
            <a:srgbClr val="FF0066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6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JEDEN</a:t>
            </a:r>
          </a:p>
          <a:p>
            <a:pPr algn="ctr"/>
            <a:r>
              <a:rPr lang="pl-PL" sz="1100" dirty="0"/>
              <a:t>jeden Pan (Jezus Chrystus)</a:t>
            </a:r>
          </a:p>
          <a:p>
            <a:pPr algn="ctr"/>
            <a:r>
              <a:rPr lang="pl-PL" sz="1100" dirty="0"/>
              <a:t>jedna wiara, </a:t>
            </a:r>
            <a:r>
              <a:rPr lang="pl-PL" sz="1100" dirty="0" err="1"/>
              <a:t>jednen</a:t>
            </a:r>
            <a:r>
              <a:rPr lang="pl-PL" sz="1100" dirty="0"/>
              <a:t> chrzest, tworzy jedno Ciało, ożywiany przez jednego Ducha, jedna nadzieję, u której kresu zostaną przezwyciężone wszystkie podziały.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1100" b="1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29E5C247-C195-4239-967B-87F594BD0406}"/>
              </a:ext>
            </a:extLst>
          </p:cNvPr>
          <p:cNvSpPr txBox="1"/>
          <p:nvPr/>
        </p:nvSpPr>
        <p:spPr>
          <a:xfrm>
            <a:off x="6624108" y="3100387"/>
            <a:ext cx="1924050" cy="657225"/>
          </a:xfrm>
          <a:prstGeom prst="rect">
            <a:avLst/>
          </a:prstGeom>
          <a:solidFill>
            <a:srgbClr val="FFFF00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600" b="1" dirty="0">
                <a:solidFill>
                  <a:srgbClr val="00407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POWSZECHNY</a:t>
            </a:r>
            <a:endParaRPr lang="pl-PL" sz="1100" dirty="0">
              <a:solidFill>
                <a:srgbClr val="00407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ole tekstowe 3">
            <a:extLst>
              <a:ext uri="{FF2B5EF4-FFF2-40B4-BE49-F238E27FC236}">
                <a16:creationId xmlns:a16="http://schemas.microsoft.com/office/drawing/2014/main" id="{7A395111-0E95-4AD8-BC8F-0BCE42FA83DF}"/>
              </a:ext>
            </a:extLst>
          </p:cNvPr>
          <p:cNvSpPr txBox="1"/>
          <p:nvPr/>
        </p:nvSpPr>
        <p:spPr>
          <a:xfrm>
            <a:off x="3546507" y="2712922"/>
            <a:ext cx="1924050" cy="1571746"/>
          </a:xfrm>
          <a:prstGeom prst="rect">
            <a:avLst/>
          </a:prstGeom>
          <a:solidFill>
            <a:srgbClr val="3366F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6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ŚWIĘTY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100" dirty="0"/>
              <a:t>twórcą -najświętszy Bóg; Chrystus, Jego Oblubieniec, wydał się na ofiarę, aby go uświęcić; ożywia go Duch świętości,. jaśnieje w świętych, w Maryi już cały jest święty.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ole tekstowe 4">
            <a:extLst>
              <a:ext uri="{FF2B5EF4-FFF2-40B4-BE49-F238E27FC236}">
                <a16:creationId xmlns:a16="http://schemas.microsoft.com/office/drawing/2014/main" id="{988AF554-1A35-4913-9822-644C46065776}"/>
              </a:ext>
            </a:extLst>
          </p:cNvPr>
          <p:cNvSpPr txBox="1"/>
          <p:nvPr/>
        </p:nvSpPr>
        <p:spPr>
          <a:xfrm>
            <a:off x="5133974" y="4589638"/>
            <a:ext cx="1924050" cy="657225"/>
          </a:xfrm>
          <a:prstGeom prst="rect">
            <a:avLst/>
          </a:prstGeom>
          <a:solidFill>
            <a:srgbClr val="33CC33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6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APOSTOLSKI</a:t>
            </a: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Podtytuł 2">
            <a:extLst>
              <a:ext uri="{FF2B5EF4-FFF2-40B4-BE49-F238E27FC236}">
                <a16:creationId xmlns:a16="http://schemas.microsoft.com/office/drawing/2014/main" id="{52E28C47-273D-4550-B2CE-2B1BABFB85C2}"/>
              </a:ext>
            </a:extLst>
          </p:cNvPr>
          <p:cNvSpPr txBox="1">
            <a:spLocks/>
          </p:cNvSpPr>
          <p:nvPr/>
        </p:nvSpPr>
        <p:spPr>
          <a:xfrm>
            <a:off x="3945465" y="232922"/>
            <a:ext cx="4301067" cy="46637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dirty="0">
                <a:solidFill>
                  <a:srgbClr val="004070"/>
                </a:solidFill>
                <a:latin typeface="Georgia" panose="02040502050405020303" pitchFamily="18" charset="0"/>
              </a:rPr>
              <a:t>PRZYMIOTY KOŚCIOŁA</a:t>
            </a:r>
          </a:p>
        </p:txBody>
      </p:sp>
    </p:spTree>
    <p:extLst>
      <p:ext uri="{BB962C8B-B14F-4D97-AF65-F5344CB8AC3E}">
        <p14:creationId xmlns:p14="http://schemas.microsoft.com/office/powerpoint/2010/main" val="58320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chemat blokowy: operacja sumowania 3">
            <a:extLst>
              <a:ext uri="{FF2B5EF4-FFF2-40B4-BE49-F238E27FC236}">
                <a16:creationId xmlns:a16="http://schemas.microsoft.com/office/drawing/2014/main" id="{1878A50B-B9C6-4272-ADCF-ED7A97548F3C}"/>
              </a:ext>
            </a:extLst>
          </p:cNvPr>
          <p:cNvSpPr/>
          <p:nvPr/>
        </p:nvSpPr>
        <p:spPr>
          <a:xfrm>
            <a:off x="3414712" y="709613"/>
            <a:ext cx="5362575" cy="5438775"/>
          </a:xfrm>
          <a:prstGeom prst="flowChartSummingJunction">
            <a:avLst/>
          </a:prstGeom>
          <a:noFill/>
          <a:ln w="28575">
            <a:solidFill>
              <a:srgbClr val="0040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5" name="Pole tekstowe 2">
            <a:extLst>
              <a:ext uri="{FF2B5EF4-FFF2-40B4-BE49-F238E27FC236}">
                <a16:creationId xmlns:a16="http://schemas.microsoft.com/office/drawing/2014/main" id="{005E41D7-3D80-4446-8B17-90BBE15D48F2}"/>
              </a:ext>
            </a:extLst>
          </p:cNvPr>
          <p:cNvSpPr txBox="1"/>
          <p:nvPr/>
        </p:nvSpPr>
        <p:spPr>
          <a:xfrm>
            <a:off x="5184846" y="936624"/>
            <a:ext cx="1822303" cy="1765979"/>
          </a:xfrm>
          <a:prstGeom prst="rect">
            <a:avLst/>
          </a:prstGeom>
          <a:solidFill>
            <a:srgbClr val="FF0066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6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JEDEN</a:t>
            </a:r>
          </a:p>
          <a:p>
            <a:pPr algn="ctr"/>
            <a:r>
              <a:rPr lang="pl-PL" sz="1100" dirty="0"/>
              <a:t>jeden Pan (Jezus Chrystus)</a:t>
            </a:r>
          </a:p>
          <a:p>
            <a:pPr algn="ctr"/>
            <a:r>
              <a:rPr lang="pl-PL" sz="1100" dirty="0"/>
              <a:t>jedna wiara, </a:t>
            </a:r>
            <a:r>
              <a:rPr lang="pl-PL" sz="1100" dirty="0" err="1"/>
              <a:t>jednen</a:t>
            </a:r>
            <a:r>
              <a:rPr lang="pl-PL" sz="1100" dirty="0"/>
              <a:t> chrzest, tworzy jedno Ciało, ożywiany przez jednego Ducha, jedna nadzieję, u której kresu zostaną przezwyciężone wszystkie podziały.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1100" b="1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ole tekstowe 3">
            <a:extLst>
              <a:ext uri="{FF2B5EF4-FFF2-40B4-BE49-F238E27FC236}">
                <a16:creationId xmlns:a16="http://schemas.microsoft.com/office/drawing/2014/main" id="{7A395111-0E95-4AD8-BC8F-0BCE42FA83DF}"/>
              </a:ext>
            </a:extLst>
          </p:cNvPr>
          <p:cNvSpPr txBox="1"/>
          <p:nvPr/>
        </p:nvSpPr>
        <p:spPr>
          <a:xfrm>
            <a:off x="3546507" y="2712922"/>
            <a:ext cx="1924050" cy="1571746"/>
          </a:xfrm>
          <a:prstGeom prst="rect">
            <a:avLst/>
          </a:prstGeom>
          <a:solidFill>
            <a:srgbClr val="3366F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6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ŚWIĘTY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100" dirty="0"/>
              <a:t>twórcą -najświętszy Bóg; Chrystus, Jego Oblubieniec, wydał się na ofiarę, aby go uświęcić; ożywia go Duch świętości,. jaśnieje w świętych, w Maryi już cały jest święty.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ole tekstowe 4">
            <a:extLst>
              <a:ext uri="{FF2B5EF4-FFF2-40B4-BE49-F238E27FC236}">
                <a16:creationId xmlns:a16="http://schemas.microsoft.com/office/drawing/2014/main" id="{988AF554-1A35-4913-9822-644C46065776}"/>
              </a:ext>
            </a:extLst>
          </p:cNvPr>
          <p:cNvSpPr txBox="1"/>
          <p:nvPr/>
        </p:nvSpPr>
        <p:spPr>
          <a:xfrm>
            <a:off x="5133974" y="4589638"/>
            <a:ext cx="1924050" cy="657225"/>
          </a:xfrm>
          <a:prstGeom prst="rect">
            <a:avLst/>
          </a:prstGeom>
          <a:solidFill>
            <a:srgbClr val="33CC33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6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APOSTOLSKI</a:t>
            </a: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Podtytuł 2">
            <a:extLst>
              <a:ext uri="{FF2B5EF4-FFF2-40B4-BE49-F238E27FC236}">
                <a16:creationId xmlns:a16="http://schemas.microsoft.com/office/drawing/2014/main" id="{52E28C47-273D-4550-B2CE-2B1BABFB85C2}"/>
              </a:ext>
            </a:extLst>
          </p:cNvPr>
          <p:cNvSpPr txBox="1">
            <a:spLocks/>
          </p:cNvSpPr>
          <p:nvPr/>
        </p:nvSpPr>
        <p:spPr>
          <a:xfrm>
            <a:off x="3945465" y="232922"/>
            <a:ext cx="4301067" cy="46637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dirty="0">
                <a:solidFill>
                  <a:srgbClr val="004070"/>
                </a:solidFill>
                <a:latin typeface="Georgia" panose="02040502050405020303" pitchFamily="18" charset="0"/>
              </a:rPr>
              <a:t>PRZYMIOTY KOŚCIOŁA</a:t>
            </a:r>
          </a:p>
        </p:txBody>
      </p:sp>
      <p:sp>
        <p:nvSpPr>
          <p:cNvPr id="11" name="Pole tekstowe 5">
            <a:extLst>
              <a:ext uri="{FF2B5EF4-FFF2-40B4-BE49-F238E27FC236}">
                <a16:creationId xmlns:a16="http://schemas.microsoft.com/office/drawing/2014/main" id="{F763A2A0-C388-40F4-A645-1143194A0460}"/>
              </a:ext>
            </a:extLst>
          </p:cNvPr>
          <p:cNvSpPr txBox="1"/>
          <p:nvPr/>
        </p:nvSpPr>
        <p:spPr>
          <a:xfrm>
            <a:off x="6776281" y="2702603"/>
            <a:ext cx="1924050" cy="1636708"/>
          </a:xfrm>
          <a:prstGeom prst="rect">
            <a:avLst/>
          </a:prstGeom>
          <a:solidFill>
            <a:srgbClr val="FFFF00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b="1" dirty="0">
                <a:solidFill>
                  <a:srgbClr val="00407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POWSZECHNY</a:t>
            </a:r>
          </a:p>
          <a:p>
            <a:pPr algn="ctr"/>
            <a:r>
              <a:rPr lang="pl-PL" sz="1600" b="1" dirty="0">
                <a:solidFill>
                  <a:srgbClr val="00407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(katolicki)</a:t>
            </a:r>
            <a:endParaRPr lang="pl-PL" sz="1600" b="1" dirty="0">
              <a:solidFill>
                <a:srgbClr val="004070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100" dirty="0">
                <a:solidFill>
                  <a:srgbClr val="004070"/>
                </a:solidFill>
              </a:rPr>
              <a:t>głosi całość wiary,  jest posłany do wszystkich narodów; zwraca się do wszystkich ludzi, obejmuje wszystkie czasy, jest misyjny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1100" dirty="0">
              <a:solidFill>
                <a:srgbClr val="00407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74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chemat blokowy: operacja sumowania 3">
            <a:extLst>
              <a:ext uri="{FF2B5EF4-FFF2-40B4-BE49-F238E27FC236}">
                <a16:creationId xmlns:a16="http://schemas.microsoft.com/office/drawing/2014/main" id="{1878A50B-B9C6-4272-ADCF-ED7A97548F3C}"/>
              </a:ext>
            </a:extLst>
          </p:cNvPr>
          <p:cNvSpPr/>
          <p:nvPr/>
        </p:nvSpPr>
        <p:spPr>
          <a:xfrm>
            <a:off x="3414712" y="709613"/>
            <a:ext cx="5362575" cy="5438775"/>
          </a:xfrm>
          <a:prstGeom prst="flowChartSummingJunction">
            <a:avLst/>
          </a:prstGeom>
          <a:noFill/>
          <a:ln w="28575">
            <a:solidFill>
              <a:srgbClr val="0040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/>
          </a:p>
        </p:txBody>
      </p:sp>
      <p:sp>
        <p:nvSpPr>
          <p:cNvPr id="5" name="Pole tekstowe 2">
            <a:extLst>
              <a:ext uri="{FF2B5EF4-FFF2-40B4-BE49-F238E27FC236}">
                <a16:creationId xmlns:a16="http://schemas.microsoft.com/office/drawing/2014/main" id="{005E41D7-3D80-4446-8B17-90BBE15D48F2}"/>
              </a:ext>
            </a:extLst>
          </p:cNvPr>
          <p:cNvSpPr txBox="1"/>
          <p:nvPr/>
        </p:nvSpPr>
        <p:spPr>
          <a:xfrm>
            <a:off x="5184846" y="936624"/>
            <a:ext cx="1822303" cy="1776298"/>
          </a:xfrm>
          <a:prstGeom prst="rect">
            <a:avLst/>
          </a:prstGeom>
          <a:solidFill>
            <a:srgbClr val="FF0066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6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JEDEN</a:t>
            </a:r>
          </a:p>
          <a:p>
            <a:pPr algn="ctr"/>
            <a:r>
              <a:rPr lang="pl-PL" sz="1100" dirty="0"/>
              <a:t>jeden Pan (Jezus Chrystus)</a:t>
            </a:r>
          </a:p>
          <a:p>
            <a:pPr algn="ctr"/>
            <a:r>
              <a:rPr lang="pl-PL" sz="1100" dirty="0"/>
              <a:t>jedna wiara, </a:t>
            </a:r>
            <a:r>
              <a:rPr lang="pl-PL" sz="1100" dirty="0" err="1"/>
              <a:t>jednen</a:t>
            </a:r>
            <a:r>
              <a:rPr lang="pl-PL" sz="1100" dirty="0"/>
              <a:t> chrzest, tworzy jedno Ciało, ożywiany przez jednego Ducha, jedna nadzieję, u której kresu zostaną przezwyciężone wszystkie podziały.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1100" b="1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29E5C247-C195-4239-967B-87F594BD0406}"/>
              </a:ext>
            </a:extLst>
          </p:cNvPr>
          <p:cNvSpPr txBox="1"/>
          <p:nvPr/>
        </p:nvSpPr>
        <p:spPr>
          <a:xfrm>
            <a:off x="6624108" y="2712923"/>
            <a:ext cx="1924050" cy="1636708"/>
          </a:xfrm>
          <a:prstGeom prst="rect">
            <a:avLst/>
          </a:prstGeom>
          <a:solidFill>
            <a:srgbClr val="FFFF00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b="1" dirty="0">
                <a:solidFill>
                  <a:srgbClr val="00407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POWSZECHNY</a:t>
            </a:r>
          </a:p>
          <a:p>
            <a:pPr algn="ctr"/>
            <a:r>
              <a:rPr lang="pl-PL" sz="1600" b="1" dirty="0">
                <a:solidFill>
                  <a:srgbClr val="00407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(katolicki)</a:t>
            </a:r>
            <a:endParaRPr lang="pl-PL" sz="1600" b="1" dirty="0">
              <a:solidFill>
                <a:srgbClr val="004070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100" dirty="0">
                <a:solidFill>
                  <a:srgbClr val="004070"/>
                </a:solidFill>
              </a:rPr>
              <a:t>głosi całość wiary,  jest posłany do wszystkich narodów; zwraca się do wszystkich ludzi, obejmuje wszystkie czasy, jest misyjny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1100" dirty="0">
              <a:solidFill>
                <a:srgbClr val="00407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ole tekstowe 3">
            <a:extLst>
              <a:ext uri="{FF2B5EF4-FFF2-40B4-BE49-F238E27FC236}">
                <a16:creationId xmlns:a16="http://schemas.microsoft.com/office/drawing/2014/main" id="{7A395111-0E95-4AD8-BC8F-0BCE42FA83DF}"/>
              </a:ext>
            </a:extLst>
          </p:cNvPr>
          <p:cNvSpPr txBox="1"/>
          <p:nvPr/>
        </p:nvSpPr>
        <p:spPr>
          <a:xfrm>
            <a:off x="3546507" y="2712922"/>
            <a:ext cx="1924050" cy="1571746"/>
          </a:xfrm>
          <a:prstGeom prst="rect">
            <a:avLst/>
          </a:prstGeom>
          <a:solidFill>
            <a:srgbClr val="3366F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6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ŚWIĘTY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100" dirty="0"/>
              <a:t>twórcą -najświętszy Bóg; Chrystus, Jego Oblubieniec, wydał się na ofiarę, aby go uświęcić; ożywia go Duch świętości,. jaśnieje w świętych, w Maryi już cały jest święty</a:t>
            </a:r>
            <a:r>
              <a:rPr lang="pl-PL" sz="1100" i="1" dirty="0"/>
              <a:t>.</a:t>
            </a:r>
            <a:endParaRPr lang="pl-PL" sz="1100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ole tekstowe 4">
            <a:extLst>
              <a:ext uri="{FF2B5EF4-FFF2-40B4-BE49-F238E27FC236}">
                <a16:creationId xmlns:a16="http://schemas.microsoft.com/office/drawing/2014/main" id="{988AF554-1A35-4913-9822-644C46065776}"/>
              </a:ext>
            </a:extLst>
          </p:cNvPr>
          <p:cNvSpPr txBox="1"/>
          <p:nvPr/>
        </p:nvSpPr>
        <p:spPr>
          <a:xfrm>
            <a:off x="5133972" y="4321920"/>
            <a:ext cx="1924050" cy="1719957"/>
          </a:xfrm>
          <a:prstGeom prst="rect">
            <a:avLst/>
          </a:prstGeom>
          <a:solidFill>
            <a:srgbClr val="33CC33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600" b="1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APOSTOLSKI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100" dirty="0"/>
              <a:t>jest zbudowany fundamentach dwunastu Apostołów, jest niezniszczalny, jest nieomylnie zachowywany w prawdzie, prowadzony przez następców Apostołów – Biskupów i Papieża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1100" i="1" dirty="0"/>
          </a:p>
        </p:txBody>
      </p:sp>
      <p:sp>
        <p:nvSpPr>
          <p:cNvPr id="9" name="Podtytuł 2">
            <a:extLst>
              <a:ext uri="{FF2B5EF4-FFF2-40B4-BE49-F238E27FC236}">
                <a16:creationId xmlns:a16="http://schemas.microsoft.com/office/drawing/2014/main" id="{52E28C47-273D-4550-B2CE-2B1BABFB85C2}"/>
              </a:ext>
            </a:extLst>
          </p:cNvPr>
          <p:cNvSpPr txBox="1">
            <a:spLocks/>
          </p:cNvSpPr>
          <p:nvPr/>
        </p:nvSpPr>
        <p:spPr>
          <a:xfrm>
            <a:off x="3945465" y="232922"/>
            <a:ext cx="4301067" cy="46637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dirty="0">
                <a:solidFill>
                  <a:srgbClr val="004070"/>
                </a:solidFill>
                <a:latin typeface="Georgia" panose="02040502050405020303" pitchFamily="18" charset="0"/>
              </a:rPr>
              <a:t>PRZYMIOTY KOŚCIOŁA</a:t>
            </a:r>
          </a:p>
        </p:txBody>
      </p:sp>
    </p:spTree>
    <p:extLst>
      <p:ext uri="{BB962C8B-B14F-4D97-AF65-F5344CB8AC3E}">
        <p14:creationId xmlns:p14="http://schemas.microsoft.com/office/powerpoint/2010/main" val="69333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aczka">
  <a:themeElements>
    <a:clrScheme name="Paczka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619</TotalTime>
  <Words>684</Words>
  <Application>Microsoft Office PowerPoint</Application>
  <PresentationFormat>Panoramiczny</PresentationFormat>
  <Paragraphs>80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0" baseType="lpstr">
      <vt:lpstr>Arial</vt:lpstr>
      <vt:lpstr>Calibri</vt:lpstr>
      <vt:lpstr>Georgia</vt:lpstr>
      <vt:lpstr>Gill Sans MT</vt:lpstr>
      <vt:lpstr>Script MT Bold</vt:lpstr>
      <vt:lpstr>Viner Hand ITC</vt:lpstr>
      <vt:lpstr>Paczka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Lenovo</dc:creator>
  <cp:lastModifiedBy>a a</cp:lastModifiedBy>
  <cp:revision>35</cp:revision>
  <dcterms:created xsi:type="dcterms:W3CDTF">2020-03-07T13:57:06Z</dcterms:created>
  <dcterms:modified xsi:type="dcterms:W3CDTF">2020-03-31T19:54:23Z</dcterms:modified>
</cp:coreProperties>
</file>