
<file path=[Content_Types].xml><?xml version="1.0" encoding="utf-8"?>
<Types xmlns="http://schemas.openxmlformats.org/package/2006/content-types">
  <Default Extension="docx" ContentType="application/vnd.openxmlformats-officedocument.wordprocessingml.documen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39" r:id="rId2"/>
    <p:sldId id="287" r:id="rId3"/>
    <p:sldId id="291" r:id="rId4"/>
    <p:sldId id="292" r:id="rId5"/>
    <p:sldId id="293" r:id="rId6"/>
    <p:sldId id="289" r:id="rId7"/>
    <p:sldId id="288" r:id="rId8"/>
    <p:sldId id="294" r:id="rId9"/>
    <p:sldId id="295" r:id="rId10"/>
    <p:sldId id="296" r:id="rId11"/>
    <p:sldId id="297" r:id="rId12"/>
    <p:sldId id="298" r:id="rId13"/>
    <p:sldId id="300" r:id="rId14"/>
    <p:sldId id="334" r:id="rId15"/>
    <p:sldId id="301" r:id="rId16"/>
    <p:sldId id="335" r:id="rId17"/>
    <p:sldId id="302" r:id="rId18"/>
    <p:sldId id="338" r:id="rId19"/>
    <p:sldId id="337" r:id="rId20"/>
    <p:sldId id="303" r:id="rId21"/>
    <p:sldId id="304" r:id="rId22"/>
    <p:sldId id="305" r:id="rId23"/>
    <p:sldId id="306" r:id="rId24"/>
    <p:sldId id="307" r:id="rId25"/>
    <p:sldId id="308" r:id="rId26"/>
    <p:sldId id="312" r:id="rId27"/>
    <p:sldId id="318" r:id="rId28"/>
    <p:sldId id="316" r:id="rId29"/>
    <p:sldId id="333" r:id="rId30"/>
    <p:sldId id="319" r:id="rId31"/>
    <p:sldId id="313" r:id="rId32"/>
    <p:sldId id="324" r:id="rId33"/>
    <p:sldId id="314" r:id="rId34"/>
    <p:sldId id="327" r:id="rId35"/>
    <p:sldId id="325" r:id="rId36"/>
    <p:sldId id="328" r:id="rId37"/>
    <p:sldId id="310" r:id="rId38"/>
    <p:sldId id="311" r:id="rId39"/>
    <p:sldId id="330" r:id="rId40"/>
    <p:sldId id="256" r:id="rId41"/>
    <p:sldId id="257" r:id="rId42"/>
    <p:sldId id="273" r:id="rId43"/>
    <p:sldId id="271" r:id="rId44"/>
    <p:sldId id="272" r:id="rId45"/>
    <p:sldId id="269" r:id="rId46"/>
    <p:sldId id="270" r:id="rId47"/>
    <p:sldId id="343" r:id="rId48"/>
    <p:sldId id="344" r:id="rId49"/>
    <p:sldId id="347" r:id="rId50"/>
    <p:sldId id="274" r:id="rId51"/>
    <p:sldId id="275" r:id="rId52"/>
    <p:sldId id="345" r:id="rId53"/>
    <p:sldId id="276" r:id="rId54"/>
    <p:sldId id="355" r:id="rId55"/>
    <p:sldId id="356" r:id="rId56"/>
    <p:sldId id="357" r:id="rId57"/>
    <p:sldId id="277" r:id="rId58"/>
    <p:sldId id="278" r:id="rId59"/>
    <p:sldId id="340" r:id="rId60"/>
    <p:sldId id="280" r:id="rId61"/>
    <p:sldId id="281" r:id="rId62"/>
    <p:sldId id="283" r:id="rId63"/>
    <p:sldId id="331" r:id="rId64"/>
    <p:sldId id="284" r:id="rId65"/>
    <p:sldId id="285" r:id="rId66"/>
    <p:sldId id="332" r:id="rId67"/>
    <p:sldId id="354" r:id="rId68"/>
    <p:sldId id="358" r:id="rId6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585"/>
    <a:srgbClr val="CC0000"/>
    <a:srgbClr val="FF3737"/>
    <a:srgbClr val="FF603B"/>
    <a:srgbClr val="B36A4D"/>
    <a:srgbClr val="F9B597"/>
    <a:srgbClr val="F8BCC6"/>
    <a:srgbClr val="990000"/>
    <a:srgbClr val="F19FC8"/>
    <a:srgbClr val="A3C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24167-9558-4F8C-8A76-16A51545C63B}" type="datetimeFigureOut">
              <a:rPr lang="pl-PL" smtClean="0"/>
              <a:t>25.04.2020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CABB6-8794-4F35-995E-C3CAD764A2A2}" type="slidenum">
              <a:rPr lang="pl-PL" smtClean="0"/>
              <a:t>‹#›</a:t>
            </a:fld>
            <a:endParaRPr lang="pl-PL"/>
          </a:p>
        </p:txBody>
      </p:sp>
    </p:spTree>
    <p:extLst>
      <p:ext uri="{BB962C8B-B14F-4D97-AF65-F5344CB8AC3E}">
        <p14:creationId xmlns:p14="http://schemas.microsoft.com/office/powerpoint/2010/main" val="4231011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515CABB6-8794-4F35-995E-C3CAD764A2A2}" type="slidenum">
              <a:rPr lang="pl-PL" smtClean="0"/>
              <a:t>45</a:t>
            </a:fld>
            <a:endParaRPr lang="pl-PL"/>
          </a:p>
        </p:txBody>
      </p:sp>
    </p:spTree>
    <p:extLst>
      <p:ext uri="{BB962C8B-B14F-4D97-AF65-F5344CB8AC3E}">
        <p14:creationId xmlns:p14="http://schemas.microsoft.com/office/powerpoint/2010/main" val="1946709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644B47D-868B-4874-BD2F-320335CC4C58}"/>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43D84B75-5B59-46D2-8238-BB95018ED2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013BB08F-0A64-4EE6-A173-F59C676D2F0A}"/>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5" name="Symbol zastępczy stopki 4">
            <a:extLst>
              <a:ext uri="{FF2B5EF4-FFF2-40B4-BE49-F238E27FC236}">
                <a16:creationId xmlns:a16="http://schemas.microsoft.com/office/drawing/2014/main" id="{4938D94C-36DE-4E6F-8A59-DF1DC2C1A31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AEC1B525-FB5D-41C3-B2BC-4E3C2537BEBD}"/>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954823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084CAB2-FA60-481F-A7A2-A30FF4C74AE1}"/>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A45A23AF-799E-4AD0-824B-7DDCEDDF4DBC}"/>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E57C933-0B98-4F06-8138-39E3858114F7}"/>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5" name="Symbol zastępczy stopki 4">
            <a:extLst>
              <a:ext uri="{FF2B5EF4-FFF2-40B4-BE49-F238E27FC236}">
                <a16:creationId xmlns:a16="http://schemas.microsoft.com/office/drawing/2014/main" id="{2BEDB406-B7A0-4A16-ABF0-42D4FC65C95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E63E647-69A0-404A-A0D2-E8D8968D98BB}"/>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1893203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900E4AA-EA5B-49E4-8C9E-498DB3A6F22E}"/>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BCC52D60-E5EA-4446-B3DF-F48C03B12A59}"/>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D6EF6238-D519-4971-A148-2AC257E912FD}"/>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5" name="Symbol zastępczy stopki 4">
            <a:extLst>
              <a:ext uri="{FF2B5EF4-FFF2-40B4-BE49-F238E27FC236}">
                <a16:creationId xmlns:a16="http://schemas.microsoft.com/office/drawing/2014/main" id="{E605FD23-9F2B-4E20-8618-14F395828AF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74E92CF-7B12-45B4-A6B9-EEB904382381}"/>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54843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8B8840-B58D-42E4-91C3-36A475A9A27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C60A0787-F654-4EC3-9EB5-925BDB06F844}"/>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2699D63-BAD0-4D8A-BC39-574ACCFBC853}"/>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5" name="Symbol zastępczy stopki 4">
            <a:extLst>
              <a:ext uri="{FF2B5EF4-FFF2-40B4-BE49-F238E27FC236}">
                <a16:creationId xmlns:a16="http://schemas.microsoft.com/office/drawing/2014/main" id="{A68E1230-7C3F-4A0A-8786-8FB259E431F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C7D6F32-2363-4DE7-84D4-28D6C87E5A9B}"/>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774089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F41DFD8-0B17-44A6-BE66-1EFC3C5C77E2}"/>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6654F0C0-EA04-4A00-A917-F9CA85F903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5338D393-A337-41BD-820D-EF453DEE38CB}"/>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5" name="Symbol zastępczy stopki 4">
            <a:extLst>
              <a:ext uri="{FF2B5EF4-FFF2-40B4-BE49-F238E27FC236}">
                <a16:creationId xmlns:a16="http://schemas.microsoft.com/office/drawing/2014/main" id="{73B58D09-54FB-46D4-A289-FB334ACEE6B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85FE987-213B-45EC-86D1-7BBE6CFE90E8}"/>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3547628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4326AE4-D90E-4610-8160-A75501A87B21}"/>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55AB3098-76EA-416B-8647-90B5EA655960}"/>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859138B8-16A2-439A-8810-2F86A3BCE137}"/>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21F416E-54C2-461F-8619-A2A460146C22}"/>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6" name="Symbol zastępczy stopki 5">
            <a:extLst>
              <a:ext uri="{FF2B5EF4-FFF2-40B4-BE49-F238E27FC236}">
                <a16:creationId xmlns:a16="http://schemas.microsoft.com/office/drawing/2014/main" id="{2AFE05E9-2BD0-4464-A82A-FE7FDD01202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4D0E2EF-A7DA-4686-AFD8-7C1D94C11D27}"/>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97900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738B26A-670D-4A75-BCF5-7FF4478B09A7}"/>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BC0FD37F-47B2-42E4-81BC-482B1828B4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1062A194-8018-4A1A-A40B-4BC2B986A78D}"/>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14AAF9BA-CC12-498B-91C6-CE8EAAA57D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0E9A789A-B0D0-4687-8331-7E9403E06567}"/>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842206A2-A5C2-4780-9F4C-A0D9A09FD969}"/>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8" name="Symbol zastępczy stopki 7">
            <a:extLst>
              <a:ext uri="{FF2B5EF4-FFF2-40B4-BE49-F238E27FC236}">
                <a16:creationId xmlns:a16="http://schemas.microsoft.com/office/drawing/2014/main" id="{5AED5E75-CC20-4FE3-A4E7-C22917344D6F}"/>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16DFBA89-62F6-4E19-AA6C-70E8974D4D25}"/>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2873322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3DE2B6F-CCF1-45BC-BBD7-15126DBFC274}"/>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E9338350-DC73-42EE-A9B2-55E0A1D6502A}"/>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4" name="Symbol zastępczy stopki 3">
            <a:extLst>
              <a:ext uri="{FF2B5EF4-FFF2-40B4-BE49-F238E27FC236}">
                <a16:creationId xmlns:a16="http://schemas.microsoft.com/office/drawing/2014/main" id="{5088C031-81BA-4A19-A598-451F654CC81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89095978-719B-44CB-BEC7-A4A6C8E8945A}"/>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266289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BF9E7C77-A3DE-4794-A6F8-C7B3E7DD05BD}"/>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3" name="Symbol zastępczy stopki 2">
            <a:extLst>
              <a:ext uri="{FF2B5EF4-FFF2-40B4-BE49-F238E27FC236}">
                <a16:creationId xmlns:a16="http://schemas.microsoft.com/office/drawing/2014/main" id="{F9B7F8DC-2D0A-4F3B-9348-5477C3C8E7B6}"/>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B2830BD-5068-4C02-996F-8995F72E274E}"/>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1898515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8DA8C06-7D1E-4189-AAF5-941375BD145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7ABEF66F-818C-4A72-960F-771B11D57F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108AB2A5-2FFA-40CD-85EC-136622C57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4814BC2-B16E-443B-95EB-C4E27C00F4B9}"/>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6" name="Symbol zastępczy stopki 5">
            <a:extLst>
              <a:ext uri="{FF2B5EF4-FFF2-40B4-BE49-F238E27FC236}">
                <a16:creationId xmlns:a16="http://schemas.microsoft.com/office/drawing/2014/main" id="{B4B4749D-DEA1-40AF-BFA4-F3EF1CC2338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5963EC6-904B-4EBF-BB40-E924EC657B8B}"/>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178411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90150B-9F63-4299-B6BA-82246ECD3E88}"/>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6D0CF6AD-A7B8-49C4-AF16-D8C00F2DBC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1663AC5-909C-4550-9746-830F1D616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0582DE75-F0E1-433A-9995-8CABAA7888F2}"/>
              </a:ext>
            </a:extLst>
          </p:cNvPr>
          <p:cNvSpPr>
            <a:spLocks noGrp="1"/>
          </p:cNvSpPr>
          <p:nvPr>
            <p:ph type="dt" sz="half" idx="10"/>
          </p:nvPr>
        </p:nvSpPr>
        <p:spPr/>
        <p:txBody>
          <a:bodyPr/>
          <a:lstStyle/>
          <a:p>
            <a:fld id="{4878BCDE-5646-480F-815B-86897A61F36D}" type="datetimeFigureOut">
              <a:rPr lang="pl-PL" smtClean="0"/>
              <a:t>25.04.2020</a:t>
            </a:fld>
            <a:endParaRPr lang="pl-PL"/>
          </a:p>
        </p:txBody>
      </p:sp>
      <p:sp>
        <p:nvSpPr>
          <p:cNvPr id="6" name="Symbol zastępczy stopki 5">
            <a:extLst>
              <a:ext uri="{FF2B5EF4-FFF2-40B4-BE49-F238E27FC236}">
                <a16:creationId xmlns:a16="http://schemas.microsoft.com/office/drawing/2014/main" id="{A376B70A-55EE-4FE6-89A7-A2A6FED8A91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6A6E9D1-AB0D-4336-AA2C-E2F76769273C}"/>
              </a:ext>
            </a:extLst>
          </p:cNvPr>
          <p:cNvSpPr>
            <a:spLocks noGrp="1"/>
          </p:cNvSpPr>
          <p:nvPr>
            <p:ph type="sldNum" sz="quarter" idx="12"/>
          </p:nvPr>
        </p:nvSpPr>
        <p:spPr/>
        <p:txBody>
          <a:bodyPr/>
          <a:lstStyle/>
          <a:p>
            <a:fld id="{4C8BC70B-E741-415A-8E4C-4D8F8584E178}" type="slidenum">
              <a:rPr lang="pl-PL" smtClean="0"/>
              <a:t>‹#›</a:t>
            </a:fld>
            <a:endParaRPr lang="pl-PL"/>
          </a:p>
        </p:txBody>
      </p:sp>
    </p:spTree>
    <p:extLst>
      <p:ext uri="{BB962C8B-B14F-4D97-AF65-F5344CB8AC3E}">
        <p14:creationId xmlns:p14="http://schemas.microsoft.com/office/powerpoint/2010/main" val="555185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E8623CDB-509A-441C-8FE2-953BDE0434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DEC06A96-352D-4C76-9647-6AE33E74B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58790EC-BE8D-4EF4-8C0E-A874006549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78BCDE-5646-480F-815B-86897A61F36D}" type="datetimeFigureOut">
              <a:rPr lang="pl-PL" smtClean="0"/>
              <a:t>25.04.2020</a:t>
            </a:fld>
            <a:endParaRPr lang="pl-PL"/>
          </a:p>
        </p:txBody>
      </p:sp>
      <p:sp>
        <p:nvSpPr>
          <p:cNvPr id="5" name="Symbol zastępczy stopki 4">
            <a:extLst>
              <a:ext uri="{FF2B5EF4-FFF2-40B4-BE49-F238E27FC236}">
                <a16:creationId xmlns:a16="http://schemas.microsoft.com/office/drawing/2014/main" id="{329BC740-CD08-4C94-AAAC-2DEA591741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92FBE478-7FDC-40F8-83FD-5C53AEDE2E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8BC70B-E741-415A-8E4C-4D8F8584E178}" type="slidenum">
              <a:rPr lang="pl-PL" smtClean="0"/>
              <a:t>‹#›</a:t>
            </a:fld>
            <a:endParaRPr lang="pl-PL"/>
          </a:p>
        </p:txBody>
      </p:sp>
    </p:spTree>
    <p:extLst>
      <p:ext uri="{BB962C8B-B14F-4D97-AF65-F5344CB8AC3E}">
        <p14:creationId xmlns:p14="http://schemas.microsoft.com/office/powerpoint/2010/main" val="2888715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pixabay.com/pl/illustrations/torowisko-kino-strip-video-film-91434/"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pl/illustrations/kamera-filmowa-film-dyrektor-4939841/"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3.jfif"/></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2.jfif"/></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wav"/><Relationship Id="rId5" Type="http://schemas.openxmlformats.org/officeDocument/2006/relationships/hyperlink" Target="https://pixabay.com/pl/illustrations/koniec-facet-bokeh-%C5%9Bwiat%C5%82o-kolor-139849/" TargetMode="Externa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41.jfif"/><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wav"/><Relationship Id="rId4" Type="http://schemas.openxmlformats.org/officeDocument/2006/relationships/image" Target="../media/image44.jfif"/></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f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jf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pixabay.com/pl/niebo-chmury-sch%C3%A4fchenwolke-t%C5%82o-183968/" TargetMode="External"/><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1.jfif"/></Relationships>
</file>

<file path=ppt/slides/_rels/slide54.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4.jfif"/><Relationship Id="rId4" Type="http://schemas.openxmlformats.org/officeDocument/2006/relationships/hyperlink" Target="https://upload.wikimedia.org/wikipedia/commons/4/41/Sanctus_Stanislaus.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JPG"/><Relationship Id="rId1" Type="http://schemas.openxmlformats.org/officeDocument/2006/relationships/slideLayout" Target="../slideLayouts/slideLayout2.xml"/><Relationship Id="rId5" Type="http://schemas.openxmlformats.org/officeDocument/2006/relationships/image" Target="../media/image57.jfif"/><Relationship Id="rId4" Type="http://schemas.openxmlformats.org/officeDocument/2006/relationships/image" Target="../media/image56.jfif"/></Relationships>
</file>

<file path=ppt/slides/_rels/slide56.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9.jfif"/></Relationships>
</file>

<file path=ppt/slides/_rels/slide57.xml.rels><?xml version="1.0" encoding="UTF-8" standalone="yes"?>
<Relationships xmlns="http://schemas.openxmlformats.org/package/2006/relationships"><Relationship Id="rId3" Type="http://schemas.openxmlformats.org/officeDocument/2006/relationships/hyperlink" Target="https://pxhere.com/en/photo/685363" TargetMode="External"/><Relationship Id="rId2" Type="http://schemas.openxmlformats.org/officeDocument/2006/relationships/image" Target="../media/image60.jpg"/><Relationship Id="rId1" Type="http://schemas.openxmlformats.org/officeDocument/2006/relationships/slideLayout" Target="../slideLayouts/slideLayout2.xml"/><Relationship Id="rId4" Type="http://schemas.openxmlformats.org/officeDocument/2006/relationships/image" Target="../media/image61.jfif"/></Relationships>
</file>

<file path=ppt/slides/_rels/slide58.xml.rels><?xml version="1.0" encoding="UTF-8" standalone="yes"?>
<Relationships xmlns="http://schemas.openxmlformats.org/package/2006/relationships"><Relationship Id="rId3" Type="http://schemas.openxmlformats.org/officeDocument/2006/relationships/hyperlink" Target="https://pixabay.com/en/sky-clear-blue-background-nature-912238/" TargetMode="External"/><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svg"/></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pl/vectors/klaps-czarny-ci%C4%99cie-dyrektor-scena-29986/"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66.jfif"/><Relationship Id="rId5" Type="http://schemas.openxmlformats.org/officeDocument/2006/relationships/image" Target="../media/image65.svg"/><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5.svg"/></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5.svg"/></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5.svg"/></Relationships>
</file>

<file path=ppt/slides/_rels/slide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70.jfif"/><Relationship Id="rId4" Type="http://schemas.openxmlformats.org/officeDocument/2006/relationships/image" Target="../media/image65.svg"/></Relationships>
</file>

<file path=ppt/slides/_rels/slide6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65.sv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5.svg"/><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alphaModFix amt="42000"/>
          </a:blip>
          <a:tile tx="0" ty="0" sx="100000" sy="100000" flip="none" algn="tl"/>
        </a:blipFill>
        <a:effectLst/>
      </p:bgPr>
    </p:bg>
    <p:spTree>
      <p:nvGrpSpPr>
        <p:cNvPr id="1" name=""/>
        <p:cNvGrpSpPr/>
        <p:nvPr/>
      </p:nvGrpSpPr>
      <p:grpSpPr>
        <a:xfrm>
          <a:off x="0" y="0"/>
          <a:ext cx="0" cy="0"/>
          <a:chOff x="0" y="0"/>
          <a:chExt cx="0" cy="0"/>
        </a:xfrm>
      </p:grpSpPr>
      <p:pic>
        <p:nvPicPr>
          <p:cNvPr id="4" name="Obraz 3" descr="Torowisko, Kino Strip, Video Film, Analogowe, Kino">
            <a:extLst>
              <a:ext uri="{FF2B5EF4-FFF2-40B4-BE49-F238E27FC236}">
                <a16:creationId xmlns:a16="http://schemas.microsoft.com/office/drawing/2014/main" id="{B6E0CFE4-B507-4386-BBCC-537B161B308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8339" y="77821"/>
            <a:ext cx="10555321" cy="6780179"/>
          </a:xfrm>
          <a:prstGeom prst="rect">
            <a:avLst/>
          </a:prstGeom>
          <a:noFill/>
          <a:ln>
            <a:noFill/>
          </a:ln>
        </p:spPr>
      </p:pic>
      <p:sp>
        <p:nvSpPr>
          <p:cNvPr id="5" name="Prostokąt 4">
            <a:extLst>
              <a:ext uri="{FF2B5EF4-FFF2-40B4-BE49-F238E27FC236}">
                <a16:creationId xmlns:a16="http://schemas.microsoft.com/office/drawing/2014/main" id="{47D672B8-E045-4046-8E1A-6368BD3BCCF7}"/>
              </a:ext>
            </a:extLst>
          </p:cNvPr>
          <p:cNvSpPr/>
          <p:nvPr/>
        </p:nvSpPr>
        <p:spPr>
          <a:xfrm>
            <a:off x="4701727" y="6546205"/>
            <a:ext cx="3907277" cy="233975"/>
          </a:xfrm>
          <a:prstGeom prst="rect">
            <a:avLst/>
          </a:prstGeom>
        </p:spPr>
        <p:txBody>
          <a:bodyPr wrap="square">
            <a:spAutoFit/>
          </a:bodyPr>
          <a:lstStyle/>
          <a:p>
            <a:pPr>
              <a:lnSpc>
                <a:spcPct val="107000"/>
              </a:lnSpc>
              <a:spcAft>
                <a:spcPts val="800"/>
              </a:spcAft>
            </a:pPr>
            <a:r>
              <a:rPr lang="pl-PL" sz="9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https://pixabay.com/pl/illustrations/torowisko-kino-strip-video-film-91434/</a:t>
            </a:r>
            <a:endParaRPr lang="pl-PL" sz="9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7102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7DA2B1E7-F0A8-4B3A-9027-5E3E2B5C3EA0}"/>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5" name="Obraz 4" descr="Ręce, Serce, Brzuch, Brzuch Dziecka, Ciąża, Baby">
            <a:extLst>
              <a:ext uri="{FF2B5EF4-FFF2-40B4-BE49-F238E27FC236}">
                <a16:creationId xmlns:a16="http://schemas.microsoft.com/office/drawing/2014/main" id="{0FF5B10B-2A87-4D9C-B835-BA5CDC3B10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88806" y="1856509"/>
            <a:ext cx="3814387" cy="2523807"/>
          </a:xfrm>
          <a:prstGeom prst="rect">
            <a:avLst/>
          </a:prstGeom>
          <a:noFill/>
          <a:ln>
            <a:noFill/>
          </a:ln>
        </p:spPr>
      </p:pic>
      <p:sp>
        <p:nvSpPr>
          <p:cNvPr id="6" name="Prostokąt 5">
            <a:extLst>
              <a:ext uri="{FF2B5EF4-FFF2-40B4-BE49-F238E27FC236}">
                <a16:creationId xmlns:a16="http://schemas.microsoft.com/office/drawing/2014/main" id="{AE7C34FD-A2F1-431D-B2BB-BFAA789784BC}"/>
              </a:ext>
            </a:extLst>
          </p:cNvPr>
          <p:cNvSpPr/>
          <p:nvPr/>
        </p:nvSpPr>
        <p:spPr>
          <a:xfrm>
            <a:off x="3772612" y="4940040"/>
            <a:ext cx="6096000" cy="230832"/>
          </a:xfrm>
          <a:prstGeom prst="rect">
            <a:avLst/>
          </a:prstGeom>
        </p:spPr>
        <p:txBody>
          <a:bodyPr>
            <a:spAutoFit/>
          </a:bodyPr>
          <a:lstStyle/>
          <a:p>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https://pixabay.com/pl/photos/r%C4%99ce-serce-brzuch-brzuch-dziecka-4099852/</a:t>
            </a:r>
            <a:endParaRPr lang="pl-PL" sz="900" dirty="0"/>
          </a:p>
        </p:txBody>
      </p:sp>
      <p:sp>
        <p:nvSpPr>
          <p:cNvPr id="7" name="pole tekstowe 6">
            <a:extLst>
              <a:ext uri="{FF2B5EF4-FFF2-40B4-BE49-F238E27FC236}">
                <a16:creationId xmlns:a16="http://schemas.microsoft.com/office/drawing/2014/main" id="{F13BD77C-A8FF-4B36-93CE-372041E6F0BF}"/>
              </a:ext>
            </a:extLst>
          </p:cNvPr>
          <p:cNvSpPr txBox="1"/>
          <p:nvPr/>
        </p:nvSpPr>
        <p:spPr>
          <a:xfrm>
            <a:off x="4657667" y="4539872"/>
            <a:ext cx="4012276"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Życie zaczyna się od poczęcia…</a:t>
            </a:r>
          </a:p>
        </p:txBody>
      </p:sp>
    </p:spTree>
    <p:extLst>
      <p:ext uri="{BB962C8B-B14F-4D97-AF65-F5344CB8AC3E}">
        <p14:creationId xmlns:p14="http://schemas.microsoft.com/office/powerpoint/2010/main" val="621268668"/>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D52DD3DA-A280-45BF-9339-F201452A726F}"/>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sp>
        <p:nvSpPr>
          <p:cNvPr id="6" name="Rectangle 2">
            <a:extLst>
              <a:ext uri="{FF2B5EF4-FFF2-40B4-BE49-F238E27FC236}">
                <a16:creationId xmlns:a16="http://schemas.microsoft.com/office/drawing/2014/main" id="{710085AA-9FEA-4E48-8E9C-CC7273EF76BF}"/>
              </a:ext>
            </a:extLst>
          </p:cNvPr>
          <p:cNvSpPr>
            <a:spLocks noChangeArrowheads="1"/>
          </p:cNvSpPr>
          <p:nvPr/>
        </p:nvSpPr>
        <p:spPr bwMode="auto">
          <a:xfrm>
            <a:off x="3881437" y="1240077"/>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8193" name="Obraz 27" descr="Neugebohrenes, Baby, Babyfotografie, Małych, Ładny">
            <a:extLst>
              <a:ext uri="{FF2B5EF4-FFF2-40B4-BE49-F238E27FC236}">
                <a16:creationId xmlns:a16="http://schemas.microsoft.com/office/drawing/2014/main" id="{A561D4D6-B1D1-413B-A195-C80A7C51EF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1697277"/>
            <a:ext cx="4195762" cy="2797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F01B37AF-3A5F-4013-9BE3-24F51BEE5153}"/>
              </a:ext>
            </a:extLst>
          </p:cNvPr>
          <p:cNvSpPr>
            <a:spLocks noChangeArrowheads="1"/>
          </p:cNvSpPr>
          <p:nvPr/>
        </p:nvSpPr>
        <p:spPr bwMode="auto">
          <a:xfrm>
            <a:off x="4466145" y="4936449"/>
            <a:ext cx="366927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https://pixabay.com/pl/photos/neugebohrenes-baby-babyfotografie-2946440/</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8" name="pole tekstowe 7">
            <a:extLst>
              <a:ext uri="{FF2B5EF4-FFF2-40B4-BE49-F238E27FC236}">
                <a16:creationId xmlns:a16="http://schemas.microsoft.com/office/drawing/2014/main" id="{5D09DDC5-70D1-45A0-A069-B6697B262860}"/>
              </a:ext>
            </a:extLst>
          </p:cNvPr>
          <p:cNvSpPr txBox="1"/>
          <p:nvPr/>
        </p:nvSpPr>
        <p:spPr>
          <a:xfrm>
            <a:off x="4718758" y="4608572"/>
            <a:ext cx="2696195"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…potem człowiek się rodzi…</a:t>
            </a:r>
          </a:p>
        </p:txBody>
      </p:sp>
    </p:spTree>
    <p:extLst>
      <p:ext uri="{BB962C8B-B14F-4D97-AF65-F5344CB8AC3E}">
        <p14:creationId xmlns:p14="http://schemas.microsoft.com/office/powerpoint/2010/main" val="270034032"/>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202180F1-54D4-4E86-85C4-0907B663FD12}"/>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sp>
        <p:nvSpPr>
          <p:cNvPr id="6" name="Rectangle 2">
            <a:extLst>
              <a:ext uri="{FF2B5EF4-FFF2-40B4-BE49-F238E27FC236}">
                <a16:creationId xmlns:a16="http://schemas.microsoft.com/office/drawing/2014/main" id="{88B7E0C2-539F-4237-958F-A51CD3BD17F1}"/>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pic>
        <p:nvPicPr>
          <p:cNvPr id="9217" name="Obraz 11" descr="Dziecko W Wodzie, Maluch W Lecie, Dziecko, Lato">
            <a:extLst>
              <a:ext uri="{FF2B5EF4-FFF2-40B4-BE49-F238E27FC236}">
                <a16:creationId xmlns:a16="http://schemas.microsoft.com/office/drawing/2014/main" id="{A60E3545-4C57-4394-89A9-DBD0C87714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709" y="1682860"/>
            <a:ext cx="4463817" cy="298079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FD45A2AF-BF6D-4F40-9377-78D14A5B3BF9}"/>
              </a:ext>
            </a:extLst>
          </p:cNvPr>
          <p:cNvSpPr>
            <a:spLocks noChangeArrowheads="1"/>
          </p:cNvSpPr>
          <p:nvPr/>
        </p:nvSpPr>
        <p:spPr bwMode="auto">
          <a:xfrm>
            <a:off x="3797474" y="4913530"/>
            <a:ext cx="4597052"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l-PL" altLang="pl-PL"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https://pixabay.com/pl/photos/dziecko-w-wodzie-maluch-w-lecie-885298/</a:t>
            </a:r>
            <a:endParaRPr kumimoji="0" lang="pl-PL" altLang="pl-PL" sz="1800" b="0" i="0" u="none" strike="noStrike" cap="none" normalizeH="0" baseline="0" dirty="0">
              <a:ln>
                <a:noFill/>
              </a:ln>
              <a:solidFill>
                <a:schemeClr val="tx1"/>
              </a:solidFill>
              <a:effectLst/>
              <a:latin typeface="Arial" panose="020B0604020202020204" pitchFamily="34" charset="0"/>
            </a:endParaRPr>
          </a:p>
        </p:txBody>
      </p:sp>
      <p:sp>
        <p:nvSpPr>
          <p:cNvPr id="8" name="pole tekstowe 7">
            <a:extLst>
              <a:ext uri="{FF2B5EF4-FFF2-40B4-BE49-F238E27FC236}">
                <a16:creationId xmlns:a16="http://schemas.microsoft.com/office/drawing/2014/main" id="{4A067619-EA10-40D2-8825-0F9DAAFED54A}"/>
              </a:ext>
            </a:extLst>
          </p:cNvPr>
          <p:cNvSpPr txBox="1"/>
          <p:nvPr/>
        </p:nvSpPr>
        <p:spPr>
          <a:xfrm>
            <a:off x="5222985" y="4642940"/>
            <a:ext cx="2696195"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…poznaje świat…</a:t>
            </a:r>
          </a:p>
        </p:txBody>
      </p:sp>
    </p:spTree>
    <p:extLst>
      <p:ext uri="{BB962C8B-B14F-4D97-AF65-F5344CB8AC3E}">
        <p14:creationId xmlns:p14="http://schemas.microsoft.com/office/powerpoint/2010/main" val="2095745862"/>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5" name="Obraz 4" descr="Dzieci, Szkoła, Emocje, Globus">
            <a:extLst>
              <a:ext uri="{FF2B5EF4-FFF2-40B4-BE49-F238E27FC236}">
                <a16:creationId xmlns:a16="http://schemas.microsoft.com/office/drawing/2014/main" id="{6516E07C-1C6B-46CA-9E8A-9337024E63F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24598" y="1702279"/>
            <a:ext cx="4231623" cy="2797725"/>
          </a:xfrm>
          <a:prstGeom prst="rect">
            <a:avLst/>
          </a:prstGeom>
          <a:noFill/>
          <a:ln>
            <a:noFill/>
          </a:ln>
        </p:spPr>
      </p:pic>
      <p:sp>
        <p:nvSpPr>
          <p:cNvPr id="7" name="Prostokąt 6">
            <a:extLst>
              <a:ext uri="{FF2B5EF4-FFF2-40B4-BE49-F238E27FC236}">
                <a16:creationId xmlns:a16="http://schemas.microsoft.com/office/drawing/2014/main" id="{8C111E4E-39D0-4DC0-A227-504712018335}"/>
              </a:ext>
            </a:extLst>
          </p:cNvPr>
          <p:cNvSpPr/>
          <p:nvPr/>
        </p:nvSpPr>
        <p:spPr>
          <a:xfrm>
            <a:off x="4105480" y="4869336"/>
            <a:ext cx="4120445" cy="233975"/>
          </a:xfrm>
          <a:prstGeom prst="rect">
            <a:avLst/>
          </a:prstGeom>
        </p:spPr>
        <p:txBody>
          <a:bodyPr wrap="square">
            <a:spAutoFit/>
          </a:bodyPr>
          <a:lstStyle/>
          <a:p>
            <a:pPr>
              <a:lnSpc>
                <a:spcPct val="107000"/>
              </a:lnSpc>
              <a:spcAft>
                <a:spcPts val="800"/>
              </a:spcAft>
            </a:pPr>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https://pixabay.com/pl/photos/dzieci-szko%C5%82a-emocje-globus-2835430/</a:t>
            </a:r>
          </a:p>
        </p:txBody>
      </p:sp>
      <p:sp>
        <p:nvSpPr>
          <p:cNvPr id="6" name="pole tekstowe 5">
            <a:extLst>
              <a:ext uri="{FF2B5EF4-FFF2-40B4-BE49-F238E27FC236}">
                <a16:creationId xmlns:a16="http://schemas.microsoft.com/office/drawing/2014/main" id="{6C148D9C-FBA6-46BD-9CA0-27764F7C3FE6}"/>
              </a:ext>
            </a:extLst>
          </p:cNvPr>
          <p:cNvSpPr txBox="1"/>
          <p:nvPr/>
        </p:nvSpPr>
        <p:spPr>
          <a:xfrm>
            <a:off x="4175185" y="4500004"/>
            <a:ext cx="3981036"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…z radością rozpoczyna naukę  w szkole…</a:t>
            </a:r>
          </a:p>
        </p:txBody>
      </p:sp>
    </p:spTree>
    <p:extLst>
      <p:ext uri="{BB962C8B-B14F-4D97-AF65-F5344CB8AC3E}">
        <p14:creationId xmlns:p14="http://schemas.microsoft.com/office/powerpoint/2010/main" val="1647976643"/>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7" name="Obraz 6" descr="Szkoły, Nauka, Graficzny, Design, Dziewczyna, Dziecko">
            <a:extLst>
              <a:ext uri="{FF2B5EF4-FFF2-40B4-BE49-F238E27FC236}">
                <a16:creationId xmlns:a16="http://schemas.microsoft.com/office/drawing/2014/main" id="{F0D979E2-99D3-4D34-8EC9-A24C26E84B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54935" y="1750669"/>
            <a:ext cx="4496353" cy="2716511"/>
          </a:xfrm>
          <a:prstGeom prst="rect">
            <a:avLst/>
          </a:prstGeom>
          <a:noFill/>
          <a:ln>
            <a:noFill/>
          </a:ln>
        </p:spPr>
      </p:pic>
      <p:sp>
        <p:nvSpPr>
          <p:cNvPr id="2" name="Prostokąt 1">
            <a:extLst>
              <a:ext uri="{FF2B5EF4-FFF2-40B4-BE49-F238E27FC236}">
                <a16:creationId xmlns:a16="http://schemas.microsoft.com/office/drawing/2014/main" id="{C4F38CF8-7A69-445B-9F1A-464BAD1750F5}"/>
              </a:ext>
            </a:extLst>
          </p:cNvPr>
          <p:cNvSpPr/>
          <p:nvPr/>
        </p:nvSpPr>
        <p:spPr>
          <a:xfrm>
            <a:off x="3866147" y="4891355"/>
            <a:ext cx="6096000" cy="230832"/>
          </a:xfrm>
          <a:prstGeom prst="rect">
            <a:avLst/>
          </a:prstGeom>
        </p:spPr>
        <p:txBody>
          <a:bodyPr>
            <a:spAutoFit/>
          </a:bodyPr>
          <a:lstStyle/>
          <a:p>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https://pixabay.com/pl/photos/szko%C5%82y-nauka-graficzny-design-2761394/</a:t>
            </a:r>
            <a:endParaRPr lang="pl-PL" sz="900" dirty="0"/>
          </a:p>
        </p:txBody>
      </p:sp>
      <p:sp>
        <p:nvSpPr>
          <p:cNvPr id="8" name="pole tekstowe 7">
            <a:extLst>
              <a:ext uri="{FF2B5EF4-FFF2-40B4-BE49-F238E27FC236}">
                <a16:creationId xmlns:a16="http://schemas.microsoft.com/office/drawing/2014/main" id="{64EFF5A9-2EE2-461B-8EEE-AE2BC21948AE}"/>
              </a:ext>
            </a:extLst>
          </p:cNvPr>
          <p:cNvSpPr txBox="1"/>
          <p:nvPr/>
        </p:nvSpPr>
        <p:spPr>
          <a:xfrm>
            <a:off x="4495414" y="4562847"/>
            <a:ext cx="3355567"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…cieszy się ze zdobywanej wiedzy…</a:t>
            </a:r>
          </a:p>
        </p:txBody>
      </p:sp>
    </p:spTree>
    <p:extLst>
      <p:ext uri="{BB962C8B-B14F-4D97-AF65-F5344CB8AC3E}">
        <p14:creationId xmlns:p14="http://schemas.microsoft.com/office/powerpoint/2010/main" val="2489854066"/>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6" name="Obraz 5" descr="Dziewczyna, Młody, Uczeń, W Pozycji Siedzącej, Tabela">
            <a:extLst>
              <a:ext uri="{FF2B5EF4-FFF2-40B4-BE49-F238E27FC236}">
                <a16:creationId xmlns:a16="http://schemas.microsoft.com/office/drawing/2014/main" id="{6E3311D1-CDFE-4F13-8367-F2847E425A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17244" y="1713782"/>
            <a:ext cx="4357511" cy="2888812"/>
          </a:xfrm>
          <a:prstGeom prst="rect">
            <a:avLst/>
          </a:prstGeom>
          <a:noFill/>
          <a:ln>
            <a:noFill/>
          </a:ln>
        </p:spPr>
      </p:pic>
      <p:sp>
        <p:nvSpPr>
          <p:cNvPr id="5" name="Prostokąt 4">
            <a:extLst>
              <a:ext uri="{FF2B5EF4-FFF2-40B4-BE49-F238E27FC236}">
                <a16:creationId xmlns:a16="http://schemas.microsoft.com/office/drawing/2014/main" id="{A3AFE974-BABA-4871-B3C7-F8DFAA17C63A}"/>
              </a:ext>
            </a:extLst>
          </p:cNvPr>
          <p:cNvSpPr/>
          <p:nvPr/>
        </p:nvSpPr>
        <p:spPr>
          <a:xfrm>
            <a:off x="3998610" y="4955369"/>
            <a:ext cx="4357511" cy="233975"/>
          </a:xfrm>
          <a:prstGeom prst="rect">
            <a:avLst/>
          </a:prstGeom>
        </p:spPr>
        <p:txBody>
          <a:bodyPr wrap="square">
            <a:spAutoFit/>
          </a:bodyPr>
          <a:lstStyle/>
          <a:p>
            <a:pPr>
              <a:lnSpc>
                <a:spcPct val="107000"/>
              </a:lnSpc>
              <a:spcAft>
                <a:spcPts val="800"/>
              </a:spcAft>
            </a:pPr>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https://pixabay.com/pl/photos/dziewczyna-m%C5%82ody-ucze%C5%84-3718523/</a:t>
            </a:r>
          </a:p>
        </p:txBody>
      </p:sp>
      <p:sp>
        <p:nvSpPr>
          <p:cNvPr id="7" name="pole tekstowe 6">
            <a:extLst>
              <a:ext uri="{FF2B5EF4-FFF2-40B4-BE49-F238E27FC236}">
                <a16:creationId xmlns:a16="http://schemas.microsoft.com/office/drawing/2014/main" id="{66A357A6-6B47-499A-BE37-CD449BA46BA0}"/>
              </a:ext>
            </a:extLst>
          </p:cNvPr>
          <p:cNvSpPr txBox="1"/>
          <p:nvPr/>
        </p:nvSpPr>
        <p:spPr>
          <a:xfrm>
            <a:off x="4699675" y="4586037"/>
            <a:ext cx="4042912"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…przygotowuje się do matury…</a:t>
            </a:r>
          </a:p>
        </p:txBody>
      </p:sp>
    </p:spTree>
    <p:extLst>
      <p:ext uri="{BB962C8B-B14F-4D97-AF65-F5344CB8AC3E}">
        <p14:creationId xmlns:p14="http://schemas.microsoft.com/office/powerpoint/2010/main" val="29942311"/>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7" name="Obraz 6" descr="Klasa, Szkoły, Edukacja, Nauka, Wykład">
            <a:extLst>
              <a:ext uri="{FF2B5EF4-FFF2-40B4-BE49-F238E27FC236}">
                <a16:creationId xmlns:a16="http://schemas.microsoft.com/office/drawing/2014/main" id="{3CDAC4BC-7D0C-45EE-B713-29B0DB2F037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83010" y="1644467"/>
            <a:ext cx="4425979" cy="3042552"/>
          </a:xfrm>
          <a:prstGeom prst="rect">
            <a:avLst/>
          </a:prstGeom>
          <a:noFill/>
          <a:ln>
            <a:noFill/>
          </a:ln>
        </p:spPr>
      </p:pic>
      <p:sp>
        <p:nvSpPr>
          <p:cNvPr id="2" name="Prostokąt 1">
            <a:extLst>
              <a:ext uri="{FF2B5EF4-FFF2-40B4-BE49-F238E27FC236}">
                <a16:creationId xmlns:a16="http://schemas.microsoft.com/office/drawing/2014/main" id="{97ADF4F8-5220-41F4-B0A8-D78ACBD076DC}"/>
              </a:ext>
            </a:extLst>
          </p:cNvPr>
          <p:cNvSpPr/>
          <p:nvPr/>
        </p:nvSpPr>
        <p:spPr>
          <a:xfrm>
            <a:off x="3820874" y="4979558"/>
            <a:ext cx="6096000" cy="233975"/>
          </a:xfrm>
          <a:prstGeom prst="rect">
            <a:avLst/>
          </a:prstGeom>
        </p:spPr>
        <p:txBody>
          <a:bodyPr>
            <a:spAutoFit/>
          </a:bodyPr>
          <a:lstStyle/>
          <a:p>
            <a:pPr>
              <a:lnSpc>
                <a:spcPct val="107000"/>
              </a:lnSpc>
              <a:spcAft>
                <a:spcPts val="800"/>
              </a:spcAft>
            </a:pPr>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https://pixabay.com/pl/photos/klasa-szko%C5%82y-edukacja-nauka-wyk%C5%82ad-2093744/</a:t>
            </a:r>
          </a:p>
        </p:txBody>
      </p:sp>
      <p:sp>
        <p:nvSpPr>
          <p:cNvPr id="8" name="pole tekstowe 7">
            <a:extLst>
              <a:ext uri="{FF2B5EF4-FFF2-40B4-BE49-F238E27FC236}">
                <a16:creationId xmlns:a16="http://schemas.microsoft.com/office/drawing/2014/main" id="{0F6C183F-ACDE-4D70-B13C-73B9A2E58A35}"/>
              </a:ext>
            </a:extLst>
          </p:cNvPr>
          <p:cNvSpPr txBox="1"/>
          <p:nvPr/>
        </p:nvSpPr>
        <p:spPr>
          <a:xfrm>
            <a:off x="4541861" y="4727213"/>
            <a:ext cx="3108276"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…zdaje maturę i kończy szkołę…</a:t>
            </a:r>
          </a:p>
        </p:txBody>
      </p:sp>
    </p:spTree>
    <p:extLst>
      <p:ext uri="{BB962C8B-B14F-4D97-AF65-F5344CB8AC3E}">
        <p14:creationId xmlns:p14="http://schemas.microsoft.com/office/powerpoint/2010/main" val="2294602089"/>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5" name="Obraz 4" descr="Uniwersytet, Wykład, Kampus, Edukacja, Ludzie">
            <a:extLst>
              <a:ext uri="{FF2B5EF4-FFF2-40B4-BE49-F238E27FC236}">
                <a16:creationId xmlns:a16="http://schemas.microsoft.com/office/drawing/2014/main" id="{A7466182-B402-43E8-BD37-28DD136A84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238368" y="1661171"/>
            <a:ext cx="3816837" cy="2970250"/>
          </a:xfrm>
          <a:prstGeom prst="rect">
            <a:avLst/>
          </a:prstGeom>
          <a:noFill/>
          <a:ln>
            <a:noFill/>
          </a:ln>
        </p:spPr>
      </p:pic>
      <p:sp>
        <p:nvSpPr>
          <p:cNvPr id="6" name="Prostokąt 5">
            <a:extLst>
              <a:ext uri="{FF2B5EF4-FFF2-40B4-BE49-F238E27FC236}">
                <a16:creationId xmlns:a16="http://schemas.microsoft.com/office/drawing/2014/main" id="{8A143ED5-6EA8-42C2-8B50-77D210936929}"/>
              </a:ext>
            </a:extLst>
          </p:cNvPr>
          <p:cNvSpPr/>
          <p:nvPr/>
        </p:nvSpPr>
        <p:spPr>
          <a:xfrm>
            <a:off x="4048354" y="4922736"/>
            <a:ext cx="4443025" cy="233975"/>
          </a:xfrm>
          <a:prstGeom prst="rect">
            <a:avLst/>
          </a:prstGeom>
        </p:spPr>
        <p:txBody>
          <a:bodyPr wrap="square">
            <a:spAutoFit/>
          </a:bodyPr>
          <a:lstStyle/>
          <a:p>
            <a:pPr>
              <a:lnSpc>
                <a:spcPct val="107000"/>
              </a:lnSpc>
              <a:spcAft>
                <a:spcPts val="800"/>
              </a:spcAft>
            </a:pPr>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https://pixabay.com/pl/photos/uniwersytet-wyk%C5%82ad-kampus-edukacja-105709/</a:t>
            </a:r>
          </a:p>
        </p:txBody>
      </p:sp>
      <p:sp>
        <p:nvSpPr>
          <p:cNvPr id="7" name="pole tekstowe 6">
            <a:extLst>
              <a:ext uri="{FF2B5EF4-FFF2-40B4-BE49-F238E27FC236}">
                <a16:creationId xmlns:a16="http://schemas.microsoft.com/office/drawing/2014/main" id="{9F750300-809B-4537-AFBE-A504ECAA388E}"/>
              </a:ext>
            </a:extLst>
          </p:cNvPr>
          <p:cNvSpPr txBox="1"/>
          <p:nvPr/>
        </p:nvSpPr>
        <p:spPr>
          <a:xfrm>
            <a:off x="4921768" y="4644752"/>
            <a:ext cx="2696195"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…rozpoczyna studia…</a:t>
            </a:r>
          </a:p>
        </p:txBody>
      </p:sp>
    </p:spTree>
    <p:extLst>
      <p:ext uri="{BB962C8B-B14F-4D97-AF65-F5344CB8AC3E}">
        <p14:creationId xmlns:p14="http://schemas.microsoft.com/office/powerpoint/2010/main" val="3321021185"/>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Książki, Stron Książki, Rozbił, Odczyt, Literatura">
            <a:extLst>
              <a:ext uri="{FF2B5EF4-FFF2-40B4-BE49-F238E27FC236}">
                <a16:creationId xmlns:a16="http://schemas.microsoft.com/office/drawing/2014/main" id="{403137C7-A5EC-4B68-A88E-3220D4299B3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43056" y="1668795"/>
            <a:ext cx="4505887" cy="3020456"/>
          </a:xfrm>
          <a:prstGeom prst="rect">
            <a:avLst/>
          </a:prstGeom>
          <a:noFill/>
          <a:ln>
            <a:noFill/>
          </a:ln>
        </p:spPr>
      </p:pic>
      <p:sp>
        <p:nvSpPr>
          <p:cNvPr id="2" name="Prostokąt 1">
            <a:extLst>
              <a:ext uri="{FF2B5EF4-FFF2-40B4-BE49-F238E27FC236}">
                <a16:creationId xmlns:a16="http://schemas.microsoft.com/office/drawing/2014/main" id="{E463DA12-ACA3-482C-82DD-96DB05E804E9}"/>
              </a:ext>
            </a:extLst>
          </p:cNvPr>
          <p:cNvSpPr/>
          <p:nvPr/>
        </p:nvSpPr>
        <p:spPr>
          <a:xfrm>
            <a:off x="3363696" y="5024470"/>
            <a:ext cx="5464606" cy="230832"/>
          </a:xfrm>
          <a:prstGeom prst="rect">
            <a:avLst/>
          </a:prstGeom>
        </p:spPr>
        <p:txBody>
          <a:bodyPr wrap="square">
            <a:spAutoFit/>
          </a:bodyPr>
          <a:lstStyle/>
          <a:p>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https://pixabay.com/pl/photos/ksi%C4%85%C5%BCki-stron-ksi%C4%85%C5%BCki-rozbi%C5%82-odczyt-2241631/</a:t>
            </a:r>
            <a:endParaRPr lang="pl-PL" sz="900" dirty="0"/>
          </a:p>
        </p:txBody>
      </p:sp>
      <p:sp>
        <p:nvSpPr>
          <p:cNvPr id="5" name="pole tekstowe 4">
            <a:extLst>
              <a:ext uri="{FF2B5EF4-FFF2-40B4-BE49-F238E27FC236}">
                <a16:creationId xmlns:a16="http://schemas.microsoft.com/office/drawing/2014/main" id="{6CFF2F0B-67ED-420A-AF93-CDBDDC67360E}"/>
              </a:ext>
            </a:extLst>
          </p:cNvPr>
          <p:cNvSpPr txBox="1"/>
          <p:nvPr/>
        </p:nvSpPr>
        <p:spPr>
          <a:xfrm>
            <a:off x="4718758" y="4659066"/>
            <a:ext cx="3188789"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 zgłębia wiedzę…</a:t>
            </a:r>
          </a:p>
        </p:txBody>
      </p:sp>
    </p:spTree>
    <p:extLst>
      <p:ext uri="{BB962C8B-B14F-4D97-AF65-F5344CB8AC3E}">
        <p14:creationId xmlns:p14="http://schemas.microsoft.com/office/powerpoint/2010/main" val="2326730021"/>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sp>
        <p:nvSpPr>
          <p:cNvPr id="2" name="Prostokąt 1">
            <a:extLst>
              <a:ext uri="{FF2B5EF4-FFF2-40B4-BE49-F238E27FC236}">
                <a16:creationId xmlns:a16="http://schemas.microsoft.com/office/drawing/2014/main" id="{9350269A-54BD-4D0F-9A0E-65233EB07893}"/>
              </a:ext>
            </a:extLst>
          </p:cNvPr>
          <p:cNvSpPr/>
          <p:nvPr/>
        </p:nvSpPr>
        <p:spPr>
          <a:xfrm>
            <a:off x="4274768" y="4985883"/>
            <a:ext cx="3891572" cy="230832"/>
          </a:xfrm>
          <a:prstGeom prst="rect">
            <a:avLst/>
          </a:prstGeom>
        </p:spPr>
        <p:txBody>
          <a:bodyPr wrap="square">
            <a:spAutoFit/>
          </a:bodyPr>
          <a:lstStyle/>
          <a:p>
            <a:r>
              <a:rPr lang="pl-PL" sz="900" dirty="0"/>
              <a:t>https://pixabay.com/pl/photos/zdane-egzaminy-ludzie-ceremonia-3058263/</a:t>
            </a:r>
          </a:p>
        </p:txBody>
      </p:sp>
      <p:pic>
        <p:nvPicPr>
          <p:cNvPr id="5" name="Obraz 4" descr="Zdane Egzaminy, Ludzie, Ceremonia, Dyplom, Edukacja">
            <a:extLst>
              <a:ext uri="{FF2B5EF4-FFF2-40B4-BE49-F238E27FC236}">
                <a16:creationId xmlns:a16="http://schemas.microsoft.com/office/drawing/2014/main" id="{A687CD4B-CA42-49BE-B3AD-B42DAE0EF98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93524" y="1641285"/>
            <a:ext cx="4690674" cy="3036379"/>
          </a:xfrm>
          <a:prstGeom prst="rect">
            <a:avLst/>
          </a:prstGeom>
          <a:noFill/>
          <a:ln>
            <a:noFill/>
          </a:ln>
        </p:spPr>
      </p:pic>
      <p:sp>
        <p:nvSpPr>
          <p:cNvPr id="6" name="pole tekstowe 5">
            <a:extLst>
              <a:ext uri="{FF2B5EF4-FFF2-40B4-BE49-F238E27FC236}">
                <a16:creationId xmlns:a16="http://schemas.microsoft.com/office/drawing/2014/main" id="{2B61E9A1-BA4B-4BEB-B90B-F6450B4B2218}"/>
              </a:ext>
            </a:extLst>
          </p:cNvPr>
          <p:cNvSpPr txBox="1"/>
          <p:nvPr/>
        </p:nvSpPr>
        <p:spPr>
          <a:xfrm>
            <a:off x="5142835" y="4677664"/>
            <a:ext cx="1906329"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…kończy studia…</a:t>
            </a:r>
          </a:p>
        </p:txBody>
      </p:sp>
    </p:spTree>
    <p:extLst>
      <p:ext uri="{BB962C8B-B14F-4D97-AF65-F5344CB8AC3E}">
        <p14:creationId xmlns:p14="http://schemas.microsoft.com/office/powerpoint/2010/main" val="234107942"/>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Kamera Filmowa, Film, Dyrektor, Kamerzysta">
            <a:extLst>
              <a:ext uri="{FF2B5EF4-FFF2-40B4-BE49-F238E27FC236}">
                <a16:creationId xmlns:a16="http://schemas.microsoft.com/office/drawing/2014/main" id="{F88430FF-A70F-42C7-8648-71F8D3138F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44215" y="170989"/>
            <a:ext cx="5439845" cy="6295964"/>
          </a:xfrm>
          <a:prstGeom prst="rect">
            <a:avLst/>
          </a:prstGeom>
          <a:noFill/>
          <a:ln>
            <a:noFill/>
          </a:ln>
        </p:spPr>
      </p:pic>
      <p:sp>
        <p:nvSpPr>
          <p:cNvPr id="2" name="Prostokąt 1">
            <a:extLst>
              <a:ext uri="{FF2B5EF4-FFF2-40B4-BE49-F238E27FC236}">
                <a16:creationId xmlns:a16="http://schemas.microsoft.com/office/drawing/2014/main" id="{2AFD09F2-BADE-4F88-9B68-25A4597F1015}"/>
              </a:ext>
            </a:extLst>
          </p:cNvPr>
          <p:cNvSpPr/>
          <p:nvPr/>
        </p:nvSpPr>
        <p:spPr>
          <a:xfrm>
            <a:off x="3937348" y="6438378"/>
            <a:ext cx="6096000" cy="233975"/>
          </a:xfrm>
          <a:prstGeom prst="rect">
            <a:avLst/>
          </a:prstGeom>
        </p:spPr>
        <p:txBody>
          <a:bodyPr>
            <a:spAutoFit/>
          </a:bodyPr>
          <a:lstStyle/>
          <a:p>
            <a:pPr>
              <a:lnSpc>
                <a:spcPct val="107000"/>
              </a:lnSpc>
              <a:spcAft>
                <a:spcPts val="800"/>
              </a:spcAft>
            </a:pPr>
            <a:r>
              <a:rPr lang="pl-PL"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https://pixabay.com/pl/illustrations/kamera-filmowa-film-dyrektor-4939841/</a:t>
            </a:r>
            <a:endParaRPr lang="pl-PL" sz="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113552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Chemik, Laboratorium, System Okresowe, Chemia">
            <a:extLst>
              <a:ext uri="{FF2B5EF4-FFF2-40B4-BE49-F238E27FC236}">
                <a16:creationId xmlns:a16="http://schemas.microsoft.com/office/drawing/2014/main" id="{E238CB83-F698-4E63-B657-20C245BDFEB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582838" y="1625600"/>
            <a:ext cx="5268497" cy="2808377"/>
          </a:xfrm>
          <a:prstGeom prst="rect">
            <a:avLst/>
          </a:prstGeom>
          <a:noFill/>
          <a:ln>
            <a:noFill/>
          </a:ln>
        </p:spPr>
      </p:pic>
      <p:sp>
        <p:nvSpPr>
          <p:cNvPr id="2" name="Prostokąt 1">
            <a:extLst>
              <a:ext uri="{FF2B5EF4-FFF2-40B4-BE49-F238E27FC236}">
                <a16:creationId xmlns:a16="http://schemas.microsoft.com/office/drawing/2014/main" id="{FFEA11B5-A393-4406-BF13-DA31436465EC}"/>
              </a:ext>
            </a:extLst>
          </p:cNvPr>
          <p:cNvSpPr/>
          <p:nvPr/>
        </p:nvSpPr>
        <p:spPr>
          <a:xfrm>
            <a:off x="4152607" y="4936753"/>
            <a:ext cx="4048238" cy="233975"/>
          </a:xfrm>
          <a:prstGeom prst="rect">
            <a:avLst/>
          </a:prstGeom>
        </p:spPr>
        <p:txBody>
          <a:bodyPr wrap="square">
            <a:spAutoFit/>
          </a:bodyPr>
          <a:lstStyle/>
          <a:p>
            <a:pPr>
              <a:lnSpc>
                <a:spcPct val="107000"/>
              </a:lnSpc>
              <a:spcAft>
                <a:spcPts val="800"/>
              </a:spcAft>
            </a:pPr>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https://pixabay.com/pl/photos/chemik-laboratorium-system-okresowe-3014142/</a:t>
            </a:r>
          </a:p>
        </p:txBody>
      </p:sp>
      <p:sp>
        <p:nvSpPr>
          <p:cNvPr id="5" name="pole tekstowe 4">
            <a:extLst>
              <a:ext uri="{FF2B5EF4-FFF2-40B4-BE49-F238E27FC236}">
                <a16:creationId xmlns:a16="http://schemas.microsoft.com/office/drawing/2014/main" id="{CD432BC1-19AE-4575-A596-ACD571C860C7}"/>
              </a:ext>
            </a:extLst>
          </p:cNvPr>
          <p:cNvSpPr txBox="1"/>
          <p:nvPr/>
        </p:nvSpPr>
        <p:spPr>
          <a:xfrm>
            <a:off x="4424180" y="4505373"/>
            <a:ext cx="3505092"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…pracuje w wymarzonym zawodzie…</a:t>
            </a:r>
          </a:p>
        </p:txBody>
      </p:sp>
    </p:spTree>
    <p:extLst>
      <p:ext uri="{BB962C8B-B14F-4D97-AF65-F5344CB8AC3E}">
        <p14:creationId xmlns:p14="http://schemas.microsoft.com/office/powerpoint/2010/main" val="170444105"/>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7" name="Obraz 6" descr="Sala Gimnastyczna, Fitness, Sportu, Kursy Gymnatique">
            <a:extLst>
              <a:ext uri="{FF2B5EF4-FFF2-40B4-BE49-F238E27FC236}">
                <a16:creationId xmlns:a16="http://schemas.microsoft.com/office/drawing/2014/main" id="{87E92FE7-0F71-42B0-B9C3-801204DB2DF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34921" y="1633481"/>
            <a:ext cx="4522157" cy="3039459"/>
          </a:xfrm>
          <a:prstGeom prst="rect">
            <a:avLst/>
          </a:prstGeom>
          <a:noFill/>
          <a:ln>
            <a:noFill/>
          </a:ln>
        </p:spPr>
      </p:pic>
      <p:sp>
        <p:nvSpPr>
          <p:cNvPr id="6" name="Prostokąt 5">
            <a:extLst>
              <a:ext uri="{FF2B5EF4-FFF2-40B4-BE49-F238E27FC236}">
                <a16:creationId xmlns:a16="http://schemas.microsoft.com/office/drawing/2014/main" id="{0CD314E5-F040-4456-B7FC-B23E0F4E0897}"/>
              </a:ext>
            </a:extLst>
          </p:cNvPr>
          <p:cNvSpPr/>
          <p:nvPr/>
        </p:nvSpPr>
        <p:spPr>
          <a:xfrm>
            <a:off x="4314698" y="4993687"/>
            <a:ext cx="3815644" cy="230832"/>
          </a:xfrm>
          <a:prstGeom prst="rect">
            <a:avLst/>
          </a:prstGeom>
        </p:spPr>
        <p:txBody>
          <a:bodyPr wrap="square">
            <a:spAutoFit/>
          </a:bodyPr>
          <a:lstStyle/>
          <a:p>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https://pixabay.com/pl/photos/sala-gimnastyczna-fitness-sportu-1180062/</a:t>
            </a:r>
            <a:endParaRPr lang="pl-PL" sz="900" dirty="0"/>
          </a:p>
        </p:txBody>
      </p:sp>
      <p:sp>
        <p:nvSpPr>
          <p:cNvPr id="5" name="pole tekstowe 4">
            <a:extLst>
              <a:ext uri="{FF2B5EF4-FFF2-40B4-BE49-F238E27FC236}">
                <a16:creationId xmlns:a16="http://schemas.microsoft.com/office/drawing/2014/main" id="{F48EB36B-DE09-4922-9FC4-10FA72ADA0A4}"/>
              </a:ext>
            </a:extLst>
          </p:cNvPr>
          <p:cNvSpPr txBox="1"/>
          <p:nvPr/>
        </p:nvSpPr>
        <p:spPr>
          <a:xfrm>
            <a:off x="4547612" y="4672940"/>
            <a:ext cx="3096774"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…dba o swoją kondycję fizyczną…</a:t>
            </a:r>
          </a:p>
        </p:txBody>
      </p:sp>
    </p:spTree>
    <p:extLst>
      <p:ext uri="{BB962C8B-B14F-4D97-AF65-F5344CB8AC3E}">
        <p14:creationId xmlns:p14="http://schemas.microsoft.com/office/powerpoint/2010/main" val="2665920700"/>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a:extLst>
              <a:ext uri="{FF2B5EF4-FFF2-40B4-BE49-F238E27FC236}">
                <a16:creationId xmlns:a16="http://schemas.microsoft.com/office/drawing/2014/main" id="{B34B96DF-0EA8-4349-8E95-F8D2A63214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0936" y="1636889"/>
            <a:ext cx="2110348" cy="3165521"/>
          </a:xfrm>
          <a:prstGeom prst="rect">
            <a:avLst/>
          </a:prstGeom>
        </p:spPr>
      </p:pic>
      <p:sp>
        <p:nvSpPr>
          <p:cNvPr id="5" name="Prostokąt 4">
            <a:extLst>
              <a:ext uri="{FF2B5EF4-FFF2-40B4-BE49-F238E27FC236}">
                <a16:creationId xmlns:a16="http://schemas.microsoft.com/office/drawing/2014/main" id="{BA27B15D-08DE-42A3-B9DF-425D50304F03}"/>
              </a:ext>
            </a:extLst>
          </p:cNvPr>
          <p:cNvSpPr/>
          <p:nvPr/>
        </p:nvSpPr>
        <p:spPr>
          <a:xfrm>
            <a:off x="3454400" y="4990279"/>
            <a:ext cx="5283200" cy="230832"/>
          </a:xfrm>
          <a:prstGeom prst="rect">
            <a:avLst/>
          </a:prstGeom>
        </p:spPr>
        <p:txBody>
          <a:bodyPr wrap="square">
            <a:spAutoFit/>
          </a:bodyPr>
          <a:lstStyle/>
          <a:p>
            <a:r>
              <a:rPr lang="pl-PL" sz="900" dirty="0"/>
              <a:t>https://pixabay.com/pl/photos/m%C4%99%C5%BCczyzna-cz%C5%82owiek-osoba-ch%C5%82opiec-4305397/</a:t>
            </a:r>
          </a:p>
        </p:txBody>
      </p:sp>
      <p:sp>
        <p:nvSpPr>
          <p:cNvPr id="6" name="pole tekstowe 5">
            <a:extLst>
              <a:ext uri="{FF2B5EF4-FFF2-40B4-BE49-F238E27FC236}">
                <a16:creationId xmlns:a16="http://schemas.microsoft.com/office/drawing/2014/main" id="{53347697-0863-49E2-901D-63F9D2D567AC}"/>
              </a:ext>
            </a:extLst>
          </p:cNvPr>
          <p:cNvSpPr txBox="1"/>
          <p:nvPr/>
        </p:nvSpPr>
        <p:spPr>
          <a:xfrm>
            <a:off x="4701505" y="4711679"/>
            <a:ext cx="2696195"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…rozwija swoje talenty…</a:t>
            </a:r>
          </a:p>
        </p:txBody>
      </p:sp>
    </p:spTree>
    <p:extLst>
      <p:ext uri="{BB962C8B-B14F-4D97-AF65-F5344CB8AC3E}">
        <p14:creationId xmlns:p14="http://schemas.microsoft.com/office/powerpoint/2010/main" val="3679482569"/>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5" name="Obraz 4" descr="Para, Miłość, Kruchość, Zakochani, Ludzie, Dwóch, Młody">
            <a:extLst>
              <a:ext uri="{FF2B5EF4-FFF2-40B4-BE49-F238E27FC236}">
                <a16:creationId xmlns:a16="http://schemas.microsoft.com/office/drawing/2014/main" id="{03A13419-BB56-490C-93FC-9BFC370C6E6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63262" y="1785312"/>
            <a:ext cx="4265475" cy="2873746"/>
          </a:xfrm>
          <a:prstGeom prst="rect">
            <a:avLst/>
          </a:prstGeom>
          <a:noFill/>
          <a:ln>
            <a:noFill/>
          </a:ln>
        </p:spPr>
      </p:pic>
      <p:sp>
        <p:nvSpPr>
          <p:cNvPr id="3" name="Prostokąt 2">
            <a:extLst>
              <a:ext uri="{FF2B5EF4-FFF2-40B4-BE49-F238E27FC236}">
                <a16:creationId xmlns:a16="http://schemas.microsoft.com/office/drawing/2014/main" id="{415E88FE-BBC0-4998-BB57-8D06A9B86967}"/>
              </a:ext>
            </a:extLst>
          </p:cNvPr>
          <p:cNvSpPr/>
          <p:nvPr/>
        </p:nvSpPr>
        <p:spPr>
          <a:xfrm>
            <a:off x="3486150" y="5042852"/>
            <a:ext cx="5490210" cy="230832"/>
          </a:xfrm>
          <a:prstGeom prst="rect">
            <a:avLst/>
          </a:prstGeom>
        </p:spPr>
        <p:txBody>
          <a:bodyPr wrap="square">
            <a:spAutoFit/>
          </a:bodyPr>
          <a:lstStyle/>
          <a:p>
            <a:r>
              <a:rPr lang="pl-PL" sz="900" dirty="0"/>
              <a:t>https://pixabay.com/pl/photos/para-mi%C5%82o%C5%9B%C4%87-krucho%C5%9B%C4%87-zakochani-168191/</a:t>
            </a:r>
          </a:p>
        </p:txBody>
      </p:sp>
      <p:sp>
        <p:nvSpPr>
          <p:cNvPr id="6" name="pole tekstowe 5">
            <a:extLst>
              <a:ext uri="{FF2B5EF4-FFF2-40B4-BE49-F238E27FC236}">
                <a16:creationId xmlns:a16="http://schemas.microsoft.com/office/drawing/2014/main" id="{0D1AED2F-D76C-492F-81D5-65B3CA305B09}"/>
              </a:ext>
            </a:extLst>
          </p:cNvPr>
          <p:cNvSpPr txBox="1"/>
          <p:nvPr/>
        </p:nvSpPr>
        <p:spPr>
          <a:xfrm>
            <a:off x="5270850" y="4694358"/>
            <a:ext cx="1745302"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…zakochuje się…</a:t>
            </a:r>
          </a:p>
        </p:txBody>
      </p:sp>
    </p:spTree>
    <p:extLst>
      <p:ext uri="{BB962C8B-B14F-4D97-AF65-F5344CB8AC3E}">
        <p14:creationId xmlns:p14="http://schemas.microsoft.com/office/powerpoint/2010/main" val="3629638027"/>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Małżeństwo, Małżonkowie, Miłość, Ślub, Para">
            <a:extLst>
              <a:ext uri="{FF2B5EF4-FFF2-40B4-BE49-F238E27FC236}">
                <a16:creationId xmlns:a16="http://schemas.microsoft.com/office/drawing/2014/main" id="{508667A5-9A5D-44D1-A0E0-9D95D470798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10642" y="1656278"/>
            <a:ext cx="4129177" cy="2869713"/>
          </a:xfrm>
          <a:prstGeom prst="rect">
            <a:avLst/>
          </a:prstGeom>
          <a:noFill/>
          <a:ln>
            <a:noFill/>
          </a:ln>
        </p:spPr>
      </p:pic>
      <p:sp>
        <p:nvSpPr>
          <p:cNvPr id="2" name="Prostokąt 1">
            <a:extLst>
              <a:ext uri="{FF2B5EF4-FFF2-40B4-BE49-F238E27FC236}">
                <a16:creationId xmlns:a16="http://schemas.microsoft.com/office/drawing/2014/main" id="{5C68942E-1831-424E-81B4-8145E11441D3}"/>
              </a:ext>
            </a:extLst>
          </p:cNvPr>
          <p:cNvSpPr/>
          <p:nvPr/>
        </p:nvSpPr>
        <p:spPr>
          <a:xfrm>
            <a:off x="3303989" y="4965922"/>
            <a:ext cx="5672372" cy="215444"/>
          </a:xfrm>
          <a:prstGeom prst="rect">
            <a:avLst/>
          </a:prstGeom>
        </p:spPr>
        <p:txBody>
          <a:bodyPr wrap="square">
            <a:spAutoFit/>
          </a:bodyPr>
          <a:lstStyle/>
          <a:p>
            <a:r>
              <a:rPr lang="pl-PL" sz="700" dirty="0"/>
              <a:t>https://pixabay.com/pl/photos/ma%C5%82%C5%BCe%C5%84stwo-ma%C5%82%C5%BConkowie-mi%C5%82o%C5%9B%C4%87-%C5%9Blub-3961061</a:t>
            </a:r>
            <a:r>
              <a:rPr lang="pl-PL" sz="800" dirty="0"/>
              <a:t>/</a:t>
            </a:r>
          </a:p>
        </p:txBody>
      </p:sp>
      <p:sp>
        <p:nvSpPr>
          <p:cNvPr id="5" name="pole tekstowe 4">
            <a:extLst>
              <a:ext uri="{FF2B5EF4-FFF2-40B4-BE49-F238E27FC236}">
                <a16:creationId xmlns:a16="http://schemas.microsoft.com/office/drawing/2014/main" id="{3AE17989-F1D2-45B1-80E9-1D542754D6C2}"/>
              </a:ext>
            </a:extLst>
          </p:cNvPr>
          <p:cNvSpPr txBox="1"/>
          <p:nvPr/>
        </p:nvSpPr>
        <p:spPr>
          <a:xfrm>
            <a:off x="5224391" y="4596590"/>
            <a:ext cx="1831567"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…bierze ślub…</a:t>
            </a:r>
          </a:p>
        </p:txBody>
      </p:sp>
    </p:spTree>
    <p:extLst>
      <p:ext uri="{BB962C8B-B14F-4D97-AF65-F5344CB8AC3E}">
        <p14:creationId xmlns:p14="http://schemas.microsoft.com/office/powerpoint/2010/main" val="761595052"/>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Rodzina, Miłość, Dziecko, Piękny, Zabawa">
            <a:extLst>
              <a:ext uri="{FF2B5EF4-FFF2-40B4-BE49-F238E27FC236}">
                <a16:creationId xmlns:a16="http://schemas.microsoft.com/office/drawing/2014/main" id="{73827944-1210-4E2C-BE89-F3455F8F9B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077418" y="1634489"/>
            <a:ext cx="4266481" cy="2828243"/>
          </a:xfrm>
          <a:prstGeom prst="rect">
            <a:avLst/>
          </a:prstGeom>
          <a:noFill/>
          <a:ln>
            <a:noFill/>
          </a:ln>
        </p:spPr>
      </p:pic>
      <p:sp>
        <p:nvSpPr>
          <p:cNvPr id="2" name="Prostokąt 1">
            <a:extLst>
              <a:ext uri="{FF2B5EF4-FFF2-40B4-BE49-F238E27FC236}">
                <a16:creationId xmlns:a16="http://schemas.microsoft.com/office/drawing/2014/main" id="{D857E8BA-64FB-43FE-A941-9C3E082B9417}"/>
              </a:ext>
            </a:extLst>
          </p:cNvPr>
          <p:cNvSpPr/>
          <p:nvPr/>
        </p:nvSpPr>
        <p:spPr>
          <a:xfrm>
            <a:off x="3705583" y="4911210"/>
            <a:ext cx="5010150" cy="230832"/>
          </a:xfrm>
          <a:prstGeom prst="rect">
            <a:avLst/>
          </a:prstGeom>
        </p:spPr>
        <p:txBody>
          <a:bodyPr wrap="square">
            <a:spAutoFit/>
          </a:bodyPr>
          <a:lstStyle/>
          <a:p>
            <a:r>
              <a:rPr lang="pl-PL" sz="900" dirty="0"/>
              <a:t>https://pixabay.com/pl/photos/rodzina-mi%C5%82o%C5%9B%C4%87-dziecko-pi%C4%99kny-3043408/</a:t>
            </a:r>
          </a:p>
        </p:txBody>
      </p:sp>
      <p:sp>
        <p:nvSpPr>
          <p:cNvPr id="5" name="pole tekstowe 4">
            <a:extLst>
              <a:ext uri="{FF2B5EF4-FFF2-40B4-BE49-F238E27FC236}">
                <a16:creationId xmlns:a16="http://schemas.microsoft.com/office/drawing/2014/main" id="{BFD13A5D-2CC7-4F0F-B5E1-700BF2141B36}"/>
              </a:ext>
            </a:extLst>
          </p:cNvPr>
          <p:cNvSpPr txBox="1"/>
          <p:nvPr/>
        </p:nvSpPr>
        <p:spPr>
          <a:xfrm>
            <a:off x="5146775" y="4548471"/>
            <a:ext cx="2696195"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…zakłada rodzinę…</a:t>
            </a:r>
          </a:p>
        </p:txBody>
      </p:sp>
    </p:spTree>
    <p:extLst>
      <p:ext uri="{BB962C8B-B14F-4D97-AF65-F5344CB8AC3E}">
        <p14:creationId xmlns:p14="http://schemas.microsoft.com/office/powerpoint/2010/main" val="2839375169"/>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Panorama, Alpejski, Dobry Widok, Hochwald, Jodły, Góry">
            <a:extLst>
              <a:ext uri="{FF2B5EF4-FFF2-40B4-BE49-F238E27FC236}">
                <a16:creationId xmlns:a16="http://schemas.microsoft.com/office/drawing/2014/main" id="{CC165D6D-A77D-4427-83AE-457E657A61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76439" y="1703070"/>
            <a:ext cx="4639121" cy="3005117"/>
          </a:xfrm>
          <a:prstGeom prst="rect">
            <a:avLst/>
          </a:prstGeom>
          <a:noFill/>
          <a:ln>
            <a:noFill/>
          </a:ln>
        </p:spPr>
      </p:pic>
      <p:sp>
        <p:nvSpPr>
          <p:cNvPr id="2" name="Prostokąt 1">
            <a:extLst>
              <a:ext uri="{FF2B5EF4-FFF2-40B4-BE49-F238E27FC236}">
                <a16:creationId xmlns:a16="http://schemas.microsoft.com/office/drawing/2014/main" id="{F4DB2D50-B964-4858-8604-BE17B35E0695}"/>
              </a:ext>
            </a:extLst>
          </p:cNvPr>
          <p:cNvSpPr/>
          <p:nvPr/>
        </p:nvSpPr>
        <p:spPr>
          <a:xfrm>
            <a:off x="4248149" y="4966639"/>
            <a:ext cx="3695700" cy="233975"/>
          </a:xfrm>
          <a:prstGeom prst="rect">
            <a:avLst/>
          </a:prstGeom>
        </p:spPr>
        <p:txBody>
          <a:bodyPr wrap="square">
            <a:spAutoFit/>
          </a:bodyPr>
          <a:lstStyle/>
          <a:p>
            <a:pPr>
              <a:lnSpc>
                <a:spcPct val="107000"/>
              </a:lnSpc>
              <a:spcAft>
                <a:spcPts val="800"/>
              </a:spcAft>
            </a:pPr>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https://pixabay.com/pl/photos/panorama-alpejski-dobry-widok-4610864/</a:t>
            </a:r>
          </a:p>
        </p:txBody>
      </p:sp>
      <p:sp>
        <p:nvSpPr>
          <p:cNvPr id="5" name="pole tekstowe 4">
            <a:extLst>
              <a:ext uri="{FF2B5EF4-FFF2-40B4-BE49-F238E27FC236}">
                <a16:creationId xmlns:a16="http://schemas.microsoft.com/office/drawing/2014/main" id="{F3528F13-BA76-4DB9-BFD2-44683C8987D6}"/>
              </a:ext>
            </a:extLst>
          </p:cNvPr>
          <p:cNvSpPr txBox="1"/>
          <p:nvPr/>
        </p:nvSpPr>
        <p:spPr>
          <a:xfrm>
            <a:off x="4248149" y="4697998"/>
            <a:ext cx="3695700"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…spędza z rodziną jak najwięcej czasu…</a:t>
            </a:r>
          </a:p>
        </p:txBody>
      </p:sp>
    </p:spTree>
    <p:extLst>
      <p:ext uri="{BB962C8B-B14F-4D97-AF65-F5344CB8AC3E}">
        <p14:creationId xmlns:p14="http://schemas.microsoft.com/office/powerpoint/2010/main" val="3948159726"/>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sp>
        <p:nvSpPr>
          <p:cNvPr id="3" name="Prostokąt 2">
            <a:extLst>
              <a:ext uri="{FF2B5EF4-FFF2-40B4-BE49-F238E27FC236}">
                <a16:creationId xmlns:a16="http://schemas.microsoft.com/office/drawing/2014/main" id="{930BDCDF-D1B7-4FF6-92C2-CB4D17AED788}"/>
              </a:ext>
            </a:extLst>
          </p:cNvPr>
          <p:cNvSpPr/>
          <p:nvPr/>
        </p:nvSpPr>
        <p:spPr>
          <a:xfrm>
            <a:off x="3861274" y="4941651"/>
            <a:ext cx="4741464" cy="230832"/>
          </a:xfrm>
          <a:prstGeom prst="rect">
            <a:avLst/>
          </a:prstGeom>
        </p:spPr>
        <p:txBody>
          <a:bodyPr wrap="square">
            <a:spAutoFit/>
          </a:bodyPr>
          <a:lstStyle/>
          <a:p>
            <a:r>
              <a:rPr lang="pl-PL" sz="900" dirty="0"/>
              <a:t>https://pixabay.com/pl/illustrations/spotkanie-biznesu-burza-m%C3%B3zg%C3%B3w-1453895/</a:t>
            </a:r>
          </a:p>
        </p:txBody>
      </p:sp>
      <p:pic>
        <p:nvPicPr>
          <p:cNvPr id="5" name="Obraz 4" descr="Spotkanie, Biznesu, Burza Mózgów, Burzy Mózgów">
            <a:extLst>
              <a:ext uri="{FF2B5EF4-FFF2-40B4-BE49-F238E27FC236}">
                <a16:creationId xmlns:a16="http://schemas.microsoft.com/office/drawing/2014/main" id="{33486D30-FC87-4C9B-A090-88DE9CFED15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69346" y="1652121"/>
            <a:ext cx="4653308" cy="3006856"/>
          </a:xfrm>
          <a:prstGeom prst="rect">
            <a:avLst/>
          </a:prstGeom>
          <a:noFill/>
          <a:ln>
            <a:noFill/>
          </a:ln>
        </p:spPr>
      </p:pic>
      <p:sp>
        <p:nvSpPr>
          <p:cNvPr id="6" name="pole tekstowe 5">
            <a:extLst>
              <a:ext uri="{FF2B5EF4-FFF2-40B4-BE49-F238E27FC236}">
                <a16:creationId xmlns:a16="http://schemas.microsoft.com/office/drawing/2014/main" id="{E3A35575-8281-4C42-AED1-4F62FA46C764}"/>
              </a:ext>
            </a:extLst>
          </p:cNvPr>
          <p:cNvSpPr txBox="1"/>
          <p:nvPr/>
        </p:nvSpPr>
        <p:spPr>
          <a:xfrm>
            <a:off x="5157702" y="4639841"/>
            <a:ext cx="1876595"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…ciężko pracuje…</a:t>
            </a:r>
          </a:p>
        </p:txBody>
      </p:sp>
    </p:spTree>
    <p:extLst>
      <p:ext uri="{BB962C8B-B14F-4D97-AF65-F5344CB8AC3E}">
        <p14:creationId xmlns:p14="http://schemas.microsoft.com/office/powerpoint/2010/main" val="3500411074"/>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sp>
        <p:nvSpPr>
          <p:cNvPr id="2" name="Prostokąt 1">
            <a:extLst>
              <a:ext uri="{FF2B5EF4-FFF2-40B4-BE49-F238E27FC236}">
                <a16:creationId xmlns:a16="http://schemas.microsoft.com/office/drawing/2014/main" id="{136DDE65-3B96-469C-B40F-040F6129A64C}"/>
              </a:ext>
            </a:extLst>
          </p:cNvPr>
          <p:cNvSpPr/>
          <p:nvPr/>
        </p:nvSpPr>
        <p:spPr>
          <a:xfrm>
            <a:off x="3906466" y="4977904"/>
            <a:ext cx="4546870" cy="230832"/>
          </a:xfrm>
          <a:prstGeom prst="rect">
            <a:avLst/>
          </a:prstGeom>
        </p:spPr>
        <p:txBody>
          <a:bodyPr wrap="square">
            <a:spAutoFit/>
          </a:bodyPr>
          <a:lstStyle/>
          <a:p>
            <a:r>
              <a:rPr lang="pl-PL" sz="900" dirty="0"/>
              <a:t>https://pixabay.com/pl/photos/ceny-zysk-finans%C3%B3w-biznesu-powr%C3%B3t-2696228/</a:t>
            </a:r>
          </a:p>
        </p:txBody>
      </p:sp>
      <p:pic>
        <p:nvPicPr>
          <p:cNvPr id="5" name="Obraz 4" descr="Ceny, Zysk, Finansów, Biznesu, Powrót, Plon">
            <a:extLst>
              <a:ext uri="{FF2B5EF4-FFF2-40B4-BE49-F238E27FC236}">
                <a16:creationId xmlns:a16="http://schemas.microsoft.com/office/drawing/2014/main" id="{614378B5-1B7E-4907-AA44-2E264332A5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582535" y="1682885"/>
            <a:ext cx="5026930" cy="2948004"/>
          </a:xfrm>
          <a:prstGeom prst="rect">
            <a:avLst/>
          </a:prstGeom>
          <a:noFill/>
          <a:ln>
            <a:noFill/>
          </a:ln>
        </p:spPr>
      </p:pic>
      <p:sp>
        <p:nvSpPr>
          <p:cNvPr id="6" name="pole tekstowe 5">
            <a:extLst>
              <a:ext uri="{FF2B5EF4-FFF2-40B4-BE49-F238E27FC236}">
                <a16:creationId xmlns:a16="http://schemas.microsoft.com/office/drawing/2014/main" id="{350CB853-D568-48EA-B71E-892ADF3B2FB5}"/>
              </a:ext>
            </a:extLst>
          </p:cNvPr>
          <p:cNvSpPr txBox="1"/>
          <p:nvPr/>
        </p:nvSpPr>
        <p:spPr>
          <a:xfrm>
            <a:off x="4718758" y="4608572"/>
            <a:ext cx="2696195"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…pomnaża swój majątek…</a:t>
            </a:r>
          </a:p>
        </p:txBody>
      </p:sp>
    </p:spTree>
    <p:extLst>
      <p:ext uri="{BB962C8B-B14F-4D97-AF65-F5344CB8AC3E}">
        <p14:creationId xmlns:p14="http://schemas.microsoft.com/office/powerpoint/2010/main" val="1737158422"/>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6" name="Obraz 5" descr="Sukces, Strony, Ambicją, Kariera, Wzrost, Wysięgnik">
            <a:extLst>
              <a:ext uri="{FF2B5EF4-FFF2-40B4-BE49-F238E27FC236}">
                <a16:creationId xmlns:a16="http://schemas.microsoft.com/office/drawing/2014/main" id="{73F2C9CF-5856-4376-8803-34000265E26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754877" y="1692612"/>
            <a:ext cx="4697508" cy="3005847"/>
          </a:xfrm>
          <a:prstGeom prst="rect">
            <a:avLst/>
          </a:prstGeom>
          <a:noFill/>
          <a:ln>
            <a:noFill/>
          </a:ln>
        </p:spPr>
      </p:pic>
      <p:sp>
        <p:nvSpPr>
          <p:cNvPr id="2" name="Prostokąt 1">
            <a:extLst>
              <a:ext uri="{FF2B5EF4-FFF2-40B4-BE49-F238E27FC236}">
                <a16:creationId xmlns:a16="http://schemas.microsoft.com/office/drawing/2014/main" id="{6AE35956-DE1B-4324-8199-6C2B1C3A2758}"/>
              </a:ext>
            </a:extLst>
          </p:cNvPr>
          <p:cNvSpPr/>
          <p:nvPr/>
        </p:nvSpPr>
        <p:spPr>
          <a:xfrm>
            <a:off x="4020254" y="4934555"/>
            <a:ext cx="4299285" cy="230832"/>
          </a:xfrm>
          <a:prstGeom prst="rect">
            <a:avLst/>
          </a:prstGeom>
        </p:spPr>
        <p:txBody>
          <a:bodyPr wrap="square">
            <a:spAutoFit/>
          </a:bodyPr>
          <a:lstStyle/>
          <a:p>
            <a:r>
              <a:rPr lang="pl-PL" sz="900" dirty="0"/>
              <a:t>https://pixabay.com/pl/illustrations/sukces-strony-ambicj%C4%85-kariera-938339/</a:t>
            </a:r>
          </a:p>
        </p:txBody>
      </p:sp>
      <p:sp>
        <p:nvSpPr>
          <p:cNvPr id="7" name="pole tekstowe 6">
            <a:extLst>
              <a:ext uri="{FF2B5EF4-FFF2-40B4-BE49-F238E27FC236}">
                <a16:creationId xmlns:a16="http://schemas.microsoft.com/office/drawing/2014/main" id="{1B1E3EE3-46D5-44CD-99F6-88F5883E0720}"/>
              </a:ext>
            </a:extLst>
          </p:cNvPr>
          <p:cNvSpPr txBox="1"/>
          <p:nvPr/>
        </p:nvSpPr>
        <p:spPr>
          <a:xfrm>
            <a:off x="5088571" y="4622617"/>
            <a:ext cx="1808502"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…osiąga sukces…</a:t>
            </a:r>
          </a:p>
        </p:txBody>
      </p:sp>
    </p:spTree>
    <p:extLst>
      <p:ext uri="{BB962C8B-B14F-4D97-AF65-F5344CB8AC3E}">
        <p14:creationId xmlns:p14="http://schemas.microsoft.com/office/powerpoint/2010/main" val="1530276390"/>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3">
            <a:extLst>
              <a:ext uri="{FF2B5EF4-FFF2-40B4-BE49-F238E27FC236}">
                <a16:creationId xmlns:a16="http://schemas.microsoft.com/office/drawing/2014/main" id="{2638E1E6-8BE4-4A36-89D1-BEED21C88A1E}"/>
              </a:ext>
            </a:extLst>
          </p:cNvPr>
          <p:cNvGraphicFramePr>
            <a:graphicFrameLocks noChangeAspect="1"/>
          </p:cNvGraphicFramePr>
          <p:nvPr>
            <p:extLst>
              <p:ext uri="{D42A27DB-BD31-4B8C-83A1-F6EECF244321}">
                <p14:modId xmlns:p14="http://schemas.microsoft.com/office/powerpoint/2010/main" val="2588168494"/>
              </p:ext>
            </p:extLst>
          </p:nvPr>
        </p:nvGraphicFramePr>
        <p:xfrm>
          <a:off x="1141649" y="175364"/>
          <a:ext cx="9993989" cy="6563281"/>
        </p:xfrm>
        <a:graphic>
          <a:graphicData uri="http://schemas.openxmlformats.org/presentationml/2006/ole">
            <mc:AlternateContent xmlns:mc="http://schemas.openxmlformats.org/markup-compatibility/2006">
              <mc:Choice xmlns:v="urn:schemas-microsoft-com:vml" Requires="v">
                <p:oleObj spid="_x0000_s5136" name="Document" r:id="rId3" imgW="7343901" imgH="4823442" progId="Word.Document.12">
                  <p:embed/>
                </p:oleObj>
              </mc:Choice>
              <mc:Fallback>
                <p:oleObj name="Document" r:id="rId3" imgW="7343901" imgH="4823442" progId="Word.Document.12">
                  <p:embed/>
                  <p:pic>
                    <p:nvPicPr>
                      <p:cNvPr id="0" name=""/>
                      <p:cNvPicPr/>
                      <p:nvPr/>
                    </p:nvPicPr>
                    <p:blipFill>
                      <a:blip r:embed="rId4"/>
                      <a:stretch>
                        <a:fillRect/>
                      </a:stretch>
                    </p:blipFill>
                    <p:spPr>
                      <a:xfrm>
                        <a:off x="1141649" y="175364"/>
                        <a:ext cx="9993989" cy="6563281"/>
                      </a:xfrm>
                      <a:prstGeom prst="rect">
                        <a:avLst/>
                      </a:prstGeom>
                    </p:spPr>
                  </p:pic>
                </p:oleObj>
              </mc:Fallback>
            </mc:AlternateContent>
          </a:graphicData>
        </a:graphic>
      </p:graphicFrame>
    </p:spTree>
    <p:extLst>
      <p:ext uri="{BB962C8B-B14F-4D97-AF65-F5344CB8AC3E}">
        <p14:creationId xmlns:p14="http://schemas.microsoft.com/office/powerpoint/2010/main" val="10148497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7" name="Obraz 6" descr="Smartphone, Strony, Fotomontaż, Twarze">
            <a:extLst>
              <a:ext uri="{FF2B5EF4-FFF2-40B4-BE49-F238E27FC236}">
                <a16:creationId xmlns:a16="http://schemas.microsoft.com/office/drawing/2014/main" id="{B0B2FA16-F92D-41E5-9105-06C788835B8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414408" y="1943101"/>
            <a:ext cx="5561951" cy="2628900"/>
          </a:xfrm>
          <a:prstGeom prst="rect">
            <a:avLst/>
          </a:prstGeom>
          <a:noFill/>
          <a:ln>
            <a:noFill/>
          </a:ln>
        </p:spPr>
      </p:pic>
      <p:sp>
        <p:nvSpPr>
          <p:cNvPr id="6" name="Prostokąt 5">
            <a:extLst>
              <a:ext uri="{FF2B5EF4-FFF2-40B4-BE49-F238E27FC236}">
                <a16:creationId xmlns:a16="http://schemas.microsoft.com/office/drawing/2014/main" id="{AB818AB6-EB9B-449B-BD2F-6F4C2370808C}"/>
              </a:ext>
            </a:extLst>
          </p:cNvPr>
          <p:cNvSpPr/>
          <p:nvPr/>
        </p:nvSpPr>
        <p:spPr>
          <a:xfrm>
            <a:off x="3890173" y="4933662"/>
            <a:ext cx="4975860" cy="230832"/>
          </a:xfrm>
          <a:prstGeom prst="rect">
            <a:avLst/>
          </a:prstGeom>
        </p:spPr>
        <p:txBody>
          <a:bodyPr wrap="square">
            <a:spAutoFit/>
          </a:bodyPr>
          <a:lstStyle/>
          <a:p>
            <a:r>
              <a:rPr lang="pl-PL" sz="900" dirty="0">
                <a:latin typeface="Calibri" panose="020F0502020204030204" pitchFamily="34" charset="0"/>
                <a:ea typeface="Calibri" panose="020F0502020204030204" pitchFamily="34" charset="0"/>
                <a:cs typeface="Times New Roman" panose="02020603050405020304" pitchFamily="18" charset="0"/>
              </a:rPr>
              <a:t>https://pixabay.com/pl/illustrations/smartphone-strony-fotomonta%C5%BC-twarze-1445489/</a:t>
            </a:r>
            <a:endParaRPr lang="pl-PL" sz="900" dirty="0"/>
          </a:p>
        </p:txBody>
      </p:sp>
      <p:sp>
        <p:nvSpPr>
          <p:cNvPr id="9" name="pole tekstowe 8">
            <a:extLst>
              <a:ext uri="{FF2B5EF4-FFF2-40B4-BE49-F238E27FC236}">
                <a16:creationId xmlns:a16="http://schemas.microsoft.com/office/drawing/2014/main" id="{E102911D-B76E-4294-B027-3F16CBD98807}"/>
              </a:ext>
            </a:extLst>
          </p:cNvPr>
          <p:cNvSpPr txBox="1"/>
          <p:nvPr/>
        </p:nvSpPr>
        <p:spPr>
          <a:xfrm>
            <a:off x="5039143" y="4568166"/>
            <a:ext cx="3034025"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…poznaje wielu ludzi…</a:t>
            </a:r>
          </a:p>
        </p:txBody>
      </p:sp>
    </p:spTree>
    <p:extLst>
      <p:ext uri="{BB962C8B-B14F-4D97-AF65-F5344CB8AC3E}">
        <p14:creationId xmlns:p14="http://schemas.microsoft.com/office/powerpoint/2010/main" val="1421950813"/>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a:extLst>
              <a:ext uri="{FF2B5EF4-FFF2-40B4-BE49-F238E27FC236}">
                <a16:creationId xmlns:a16="http://schemas.microsoft.com/office/drawing/2014/main" id="{69559B3C-EC4B-486E-9B4F-D6CC665B5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979" y="1725930"/>
            <a:ext cx="4265963" cy="2843975"/>
          </a:xfrm>
          <a:prstGeom prst="rect">
            <a:avLst/>
          </a:prstGeom>
        </p:spPr>
      </p:pic>
      <p:sp>
        <p:nvSpPr>
          <p:cNvPr id="5" name="Prostokąt 4">
            <a:extLst>
              <a:ext uri="{FF2B5EF4-FFF2-40B4-BE49-F238E27FC236}">
                <a16:creationId xmlns:a16="http://schemas.microsoft.com/office/drawing/2014/main" id="{4A04118F-12DF-4289-9F7F-D1523B9922B1}"/>
              </a:ext>
            </a:extLst>
          </p:cNvPr>
          <p:cNvSpPr/>
          <p:nvPr/>
        </p:nvSpPr>
        <p:spPr>
          <a:xfrm>
            <a:off x="4036979" y="4922232"/>
            <a:ext cx="4036978" cy="230832"/>
          </a:xfrm>
          <a:prstGeom prst="rect">
            <a:avLst/>
          </a:prstGeom>
        </p:spPr>
        <p:txBody>
          <a:bodyPr wrap="square">
            <a:spAutoFit/>
          </a:bodyPr>
          <a:lstStyle/>
          <a:p>
            <a:r>
              <a:rPr lang="pl-PL" sz="900" dirty="0"/>
              <a:t>https://pixabay.com/pl/photos/portugalia-lizbona-europa-europie-2423629/</a:t>
            </a:r>
          </a:p>
        </p:txBody>
      </p:sp>
      <p:sp>
        <p:nvSpPr>
          <p:cNvPr id="6" name="pole tekstowe 5">
            <a:extLst>
              <a:ext uri="{FF2B5EF4-FFF2-40B4-BE49-F238E27FC236}">
                <a16:creationId xmlns:a16="http://schemas.microsoft.com/office/drawing/2014/main" id="{A726CC96-04B2-453D-951E-8E23828C8196}"/>
              </a:ext>
            </a:extLst>
          </p:cNvPr>
          <p:cNvSpPr txBox="1"/>
          <p:nvPr/>
        </p:nvSpPr>
        <p:spPr>
          <a:xfrm>
            <a:off x="5088570" y="4622617"/>
            <a:ext cx="2100169"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…zwiedza świat…</a:t>
            </a:r>
          </a:p>
        </p:txBody>
      </p:sp>
    </p:spTree>
    <p:extLst>
      <p:ext uri="{BB962C8B-B14F-4D97-AF65-F5344CB8AC3E}">
        <p14:creationId xmlns:p14="http://schemas.microsoft.com/office/powerpoint/2010/main" val="2839705331"/>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5" name="camera.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Buźka, Emotikon, Kreska Twarz, Uśmiech, Uśmiechać Się">
            <a:extLst>
              <a:ext uri="{FF2B5EF4-FFF2-40B4-BE49-F238E27FC236}">
                <a16:creationId xmlns:a16="http://schemas.microsoft.com/office/drawing/2014/main" id="{33AEC4A1-E5AB-432C-B084-D33FCC1AA3EF}"/>
              </a:ext>
            </a:extLst>
          </p:cNvPr>
          <p:cNvPicPr/>
          <p:nvPr/>
        </p:nvPicPr>
        <p:blipFill rotWithShape="1">
          <a:blip r:embed="rId4">
            <a:extLst>
              <a:ext uri="{28A0092B-C50C-407E-A947-70E740481C1C}">
                <a14:useLocalDpi xmlns:a14="http://schemas.microsoft.com/office/drawing/2010/main" val="0"/>
              </a:ext>
            </a:extLst>
          </a:blip>
          <a:srcRect l="19968" t="21645" r="18221" b="23037"/>
          <a:stretch/>
        </p:blipFill>
        <p:spPr bwMode="auto">
          <a:xfrm>
            <a:off x="4522028" y="1690188"/>
            <a:ext cx="3147944" cy="2667804"/>
          </a:xfrm>
          <a:prstGeom prst="rect">
            <a:avLst/>
          </a:prstGeom>
          <a:noFill/>
          <a:ln>
            <a:noFill/>
          </a:ln>
          <a:extLst>
            <a:ext uri="{53640926-AAD7-44D8-BBD7-CCE9431645EC}">
              <a14:shadowObscured xmlns:a14="http://schemas.microsoft.com/office/drawing/2010/main"/>
            </a:ext>
          </a:extLst>
        </p:spPr>
      </p:pic>
      <p:sp>
        <p:nvSpPr>
          <p:cNvPr id="2" name="Prostokąt 1">
            <a:extLst>
              <a:ext uri="{FF2B5EF4-FFF2-40B4-BE49-F238E27FC236}">
                <a16:creationId xmlns:a16="http://schemas.microsoft.com/office/drawing/2014/main" id="{81D276F4-251D-4652-A56D-87C6C37448A4}"/>
              </a:ext>
            </a:extLst>
          </p:cNvPr>
          <p:cNvSpPr/>
          <p:nvPr/>
        </p:nvSpPr>
        <p:spPr>
          <a:xfrm>
            <a:off x="3648683" y="4919226"/>
            <a:ext cx="4921385" cy="230832"/>
          </a:xfrm>
          <a:prstGeom prst="rect">
            <a:avLst/>
          </a:prstGeom>
        </p:spPr>
        <p:txBody>
          <a:bodyPr wrap="square">
            <a:spAutoFit/>
          </a:bodyPr>
          <a:lstStyle/>
          <a:p>
            <a:r>
              <a:rPr lang="pl-PL" sz="900" dirty="0">
                <a:latin typeface="Calibri" panose="020F0502020204030204" pitchFamily="34" charset="0"/>
                <a:ea typeface="Calibri" panose="020F0502020204030204" pitchFamily="34" charset="0"/>
                <a:cs typeface="Times New Roman" panose="02020603050405020304" pitchFamily="18" charset="0"/>
              </a:rPr>
              <a:t>https://pixabay.com/pl/illustrations/bu%C5%BAka-emotikon-kreska-twarz-u%C5%9Bmiech-1020193/</a:t>
            </a:r>
            <a:endParaRPr lang="pl-PL" sz="900" dirty="0"/>
          </a:p>
        </p:txBody>
      </p:sp>
      <p:sp>
        <p:nvSpPr>
          <p:cNvPr id="5" name="pole tekstowe 4">
            <a:extLst>
              <a:ext uri="{FF2B5EF4-FFF2-40B4-BE49-F238E27FC236}">
                <a16:creationId xmlns:a16="http://schemas.microsoft.com/office/drawing/2014/main" id="{335642A6-0877-4B56-B7CE-13DA3E380116}"/>
              </a:ext>
            </a:extLst>
          </p:cNvPr>
          <p:cNvSpPr txBox="1"/>
          <p:nvPr/>
        </p:nvSpPr>
        <p:spPr>
          <a:xfrm>
            <a:off x="5088570" y="4503804"/>
            <a:ext cx="2177991"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…jest szczęśliwy…</a:t>
            </a:r>
          </a:p>
        </p:txBody>
      </p:sp>
    </p:spTree>
    <p:extLst>
      <p:ext uri="{BB962C8B-B14F-4D97-AF65-F5344CB8AC3E}">
        <p14:creationId xmlns:p14="http://schemas.microsoft.com/office/powerpoint/2010/main" val="876869856"/>
      </p:ext>
    </p:extLst>
  </p:cSld>
  <p:clrMapOvr>
    <a:masterClrMapping/>
  </p:clrMapOvr>
  <mc:AlternateContent xmlns:mc="http://schemas.openxmlformats.org/markup-compatibility/2006" xmlns:p14="http://schemas.microsoft.com/office/powerpoint/2010/main">
    <mc:Choice Requires="p14">
      <p:transition spd="slow" p14:dur="900">
        <p14:warp dir="in"/>
        <p:sndAc>
          <p:stSnd>
            <p:snd r:embed="rId2" name="camera.wav"/>
          </p:stSnd>
        </p:sndAc>
      </p:transition>
    </mc:Choice>
    <mc:Fallback xmlns="">
      <p:transition spd="slow">
        <p:fade/>
        <p:sndAc>
          <p:stSnd>
            <p:snd r:embed="rId5" name="camera.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sp>
        <p:nvSpPr>
          <p:cNvPr id="2" name="Prostokąt 1">
            <a:extLst>
              <a:ext uri="{FF2B5EF4-FFF2-40B4-BE49-F238E27FC236}">
                <a16:creationId xmlns:a16="http://schemas.microsoft.com/office/drawing/2014/main" id="{C7158276-7310-4368-A965-85FDC488FF93}"/>
              </a:ext>
            </a:extLst>
          </p:cNvPr>
          <p:cNvSpPr/>
          <p:nvPr/>
        </p:nvSpPr>
        <p:spPr>
          <a:xfrm>
            <a:off x="4279279" y="4951253"/>
            <a:ext cx="3821430" cy="230832"/>
          </a:xfrm>
          <a:prstGeom prst="rect">
            <a:avLst/>
          </a:prstGeom>
        </p:spPr>
        <p:txBody>
          <a:bodyPr wrap="square">
            <a:spAutoFit/>
          </a:bodyPr>
          <a:lstStyle/>
          <a:p>
            <a:r>
              <a:rPr lang="pl-PL" sz="900" dirty="0"/>
              <a:t>https://pixabay.com/pl/illustrations/sylwester-program-fireworks-4652544/</a:t>
            </a:r>
          </a:p>
        </p:txBody>
      </p:sp>
      <p:pic>
        <p:nvPicPr>
          <p:cNvPr id="5" name="Obraz 4" descr="Sylwester, Program Fireworks, New Year'S Day">
            <a:extLst>
              <a:ext uri="{FF2B5EF4-FFF2-40B4-BE49-F238E27FC236}">
                <a16:creationId xmlns:a16="http://schemas.microsoft.com/office/drawing/2014/main" id="{933322DE-020B-489D-B2A5-272B11C507B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98375" y="1655380"/>
            <a:ext cx="4795250" cy="2887437"/>
          </a:xfrm>
          <a:prstGeom prst="rect">
            <a:avLst/>
          </a:prstGeom>
          <a:noFill/>
          <a:ln>
            <a:noFill/>
          </a:ln>
        </p:spPr>
      </p:pic>
      <p:sp>
        <p:nvSpPr>
          <p:cNvPr id="6" name="pole tekstowe 5">
            <a:extLst>
              <a:ext uri="{FF2B5EF4-FFF2-40B4-BE49-F238E27FC236}">
                <a16:creationId xmlns:a16="http://schemas.microsoft.com/office/drawing/2014/main" id="{E2D55CC7-E7DF-474F-9A7A-640ED8DB3C06}"/>
              </a:ext>
            </a:extLst>
          </p:cNvPr>
          <p:cNvSpPr txBox="1"/>
          <p:nvPr/>
        </p:nvSpPr>
        <p:spPr>
          <a:xfrm>
            <a:off x="5285743" y="4608535"/>
            <a:ext cx="1808502"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…płyną lata…</a:t>
            </a:r>
          </a:p>
        </p:txBody>
      </p:sp>
    </p:spTree>
    <p:extLst>
      <p:ext uri="{BB962C8B-B14F-4D97-AF65-F5344CB8AC3E}">
        <p14:creationId xmlns:p14="http://schemas.microsoft.com/office/powerpoint/2010/main" val="2566313896"/>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amera.wav"/>
          </p:stSnd>
        </p:sndAc>
      </p:transition>
    </mc:Choice>
    <mc:Fallback xmlns="">
      <p:transition spd="slow">
        <p:fade/>
        <p:sndAc>
          <p:stSnd>
            <p:snd r:embed="rId5" name="camera.wav"/>
          </p:stSnd>
        </p:sndAc>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sp>
        <p:nvSpPr>
          <p:cNvPr id="2" name="Prostokąt 1">
            <a:extLst>
              <a:ext uri="{FF2B5EF4-FFF2-40B4-BE49-F238E27FC236}">
                <a16:creationId xmlns:a16="http://schemas.microsoft.com/office/drawing/2014/main" id="{EDC4FA47-62FE-455E-A486-A84B759FDE2C}"/>
              </a:ext>
            </a:extLst>
          </p:cNvPr>
          <p:cNvSpPr/>
          <p:nvPr/>
        </p:nvSpPr>
        <p:spPr>
          <a:xfrm>
            <a:off x="4208145" y="4970489"/>
            <a:ext cx="3775710" cy="231725"/>
          </a:xfrm>
          <a:prstGeom prst="rect">
            <a:avLst/>
          </a:prstGeom>
        </p:spPr>
        <p:txBody>
          <a:bodyPr wrap="square">
            <a:spAutoFit/>
          </a:bodyPr>
          <a:lstStyle/>
          <a:p>
            <a:r>
              <a:rPr lang="pl-PL" sz="900" dirty="0"/>
              <a:t>https://pixabay.com/pl/photos/staruszkowie-stary-senior-para-2261495/</a:t>
            </a:r>
          </a:p>
        </p:txBody>
      </p:sp>
      <p:pic>
        <p:nvPicPr>
          <p:cNvPr id="5" name="Obraz 4" descr="Staruszkowie, Stary, Senior, Para, Szczęśliwy, Miłość">
            <a:extLst>
              <a:ext uri="{FF2B5EF4-FFF2-40B4-BE49-F238E27FC236}">
                <a16:creationId xmlns:a16="http://schemas.microsoft.com/office/drawing/2014/main" id="{7CAB56C1-6B6F-4356-ABD9-D9A11BEDE1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41650" y="1655785"/>
            <a:ext cx="2514995" cy="3042675"/>
          </a:xfrm>
          <a:prstGeom prst="rect">
            <a:avLst/>
          </a:prstGeom>
          <a:noFill/>
          <a:ln>
            <a:noFill/>
          </a:ln>
        </p:spPr>
      </p:pic>
      <p:sp>
        <p:nvSpPr>
          <p:cNvPr id="6" name="pole tekstowe 5">
            <a:extLst>
              <a:ext uri="{FF2B5EF4-FFF2-40B4-BE49-F238E27FC236}">
                <a16:creationId xmlns:a16="http://schemas.microsoft.com/office/drawing/2014/main" id="{F1E7A16E-2165-421B-8D5D-E2A44AB5B64C}"/>
              </a:ext>
            </a:extLst>
          </p:cNvPr>
          <p:cNvSpPr txBox="1"/>
          <p:nvPr/>
        </p:nvSpPr>
        <p:spPr>
          <a:xfrm>
            <a:off x="4855107" y="4649809"/>
            <a:ext cx="2895284"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…przechodzi na emeryturę…</a:t>
            </a:r>
          </a:p>
        </p:txBody>
      </p:sp>
    </p:spTree>
    <p:extLst>
      <p:ext uri="{BB962C8B-B14F-4D97-AF65-F5344CB8AC3E}">
        <p14:creationId xmlns:p14="http://schemas.microsoft.com/office/powerpoint/2010/main" val="174164497"/>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2" name="camera.wav"/>
          </p:stSnd>
        </p:sndAc>
      </p:transition>
    </mc:Choice>
    <mc:Fallback xmlns="">
      <p:transition spd="slow">
        <p:fade/>
        <p:sndAc>
          <p:stSnd>
            <p:snd r:embed="rId5" name="camera.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Ekg, Elektrokardiogram, Stetoskop, Bicie Serca, Serce">
            <a:extLst>
              <a:ext uri="{FF2B5EF4-FFF2-40B4-BE49-F238E27FC236}">
                <a16:creationId xmlns:a16="http://schemas.microsoft.com/office/drawing/2014/main" id="{08AF0F20-D9FE-48DC-B562-5D4C6D38283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910518" y="1688722"/>
            <a:ext cx="4140984" cy="2786002"/>
          </a:xfrm>
          <a:prstGeom prst="rect">
            <a:avLst/>
          </a:prstGeom>
          <a:noFill/>
          <a:ln>
            <a:noFill/>
          </a:ln>
        </p:spPr>
      </p:pic>
      <p:sp>
        <p:nvSpPr>
          <p:cNvPr id="2" name="Prostokąt 1">
            <a:extLst>
              <a:ext uri="{FF2B5EF4-FFF2-40B4-BE49-F238E27FC236}">
                <a16:creationId xmlns:a16="http://schemas.microsoft.com/office/drawing/2014/main" id="{B7423975-9F9E-4104-83C4-4BAB253BF855}"/>
              </a:ext>
            </a:extLst>
          </p:cNvPr>
          <p:cNvSpPr/>
          <p:nvPr/>
        </p:nvSpPr>
        <p:spPr>
          <a:xfrm>
            <a:off x="4147104" y="4912492"/>
            <a:ext cx="3897792" cy="233975"/>
          </a:xfrm>
          <a:prstGeom prst="rect">
            <a:avLst/>
          </a:prstGeom>
        </p:spPr>
        <p:txBody>
          <a:bodyPr wrap="square">
            <a:spAutoFit/>
          </a:bodyPr>
          <a:lstStyle/>
          <a:p>
            <a:pPr>
              <a:lnSpc>
                <a:spcPct val="107000"/>
              </a:lnSpc>
              <a:spcAft>
                <a:spcPts val="800"/>
              </a:spcAft>
            </a:pPr>
            <a:r>
              <a:rPr lang="pl-PL" sz="900" dirty="0">
                <a:latin typeface="Calibri" panose="020F0502020204030204" pitchFamily="34" charset="0"/>
                <a:ea typeface="Calibri" panose="020F0502020204030204" pitchFamily="34" charset="0"/>
                <a:cs typeface="Times New Roman" panose="02020603050405020304" pitchFamily="18" charset="0"/>
              </a:rPr>
              <a:t>https://pixabay.com/pl/photos/ekg-elektrokardiogram-stetoskop-1953179/</a:t>
            </a:r>
          </a:p>
        </p:txBody>
      </p:sp>
      <p:sp>
        <p:nvSpPr>
          <p:cNvPr id="5" name="pole tekstowe 4">
            <a:extLst>
              <a:ext uri="{FF2B5EF4-FFF2-40B4-BE49-F238E27FC236}">
                <a16:creationId xmlns:a16="http://schemas.microsoft.com/office/drawing/2014/main" id="{2B54138C-0D7A-4A77-95DC-208125AE2EB5}"/>
              </a:ext>
            </a:extLst>
          </p:cNvPr>
          <p:cNvSpPr txBox="1"/>
          <p:nvPr/>
        </p:nvSpPr>
        <p:spPr>
          <a:xfrm>
            <a:off x="4355251" y="4558251"/>
            <a:ext cx="3481498"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…coraz częściej narzeka na zdrowie…</a:t>
            </a:r>
          </a:p>
        </p:txBody>
      </p:sp>
    </p:spTree>
    <p:extLst>
      <p:ext uri="{BB962C8B-B14F-4D97-AF65-F5344CB8AC3E}">
        <p14:creationId xmlns:p14="http://schemas.microsoft.com/office/powerpoint/2010/main" val="2782914254"/>
      </p:ext>
    </p:extLst>
  </p:cSld>
  <p:clrMapOvr>
    <a:masterClrMapping/>
  </p:clrMapOvr>
  <mc:AlternateContent xmlns:mc="http://schemas.openxmlformats.org/markup-compatibility/2006" xmlns:p14="http://schemas.microsoft.com/office/powerpoint/2010/main">
    <mc:Choice Requires="p14">
      <p:transition spd="slow" p14:dur="3000">
        <p14:shred/>
        <p:sndAc>
          <p:stSnd>
            <p:snd r:embed="rId2" name="camera.wav"/>
          </p:stSnd>
        </p:sndAc>
      </p:transition>
    </mc:Choice>
    <mc:Fallback xmlns="">
      <p:transition spd="slow">
        <p:fade/>
        <p:sndAc>
          <p:stSnd>
            <p:snd r:embed="rId5" name="camera.wav"/>
          </p:stSnd>
        </p:sndAc>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Stara Kobieta, Pustynia, Starość, Beduin, Suchy">
            <a:extLst>
              <a:ext uri="{FF2B5EF4-FFF2-40B4-BE49-F238E27FC236}">
                <a16:creationId xmlns:a16="http://schemas.microsoft.com/office/drawing/2014/main" id="{8814F3CF-051C-4351-A72E-A3A06640AB8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634355" y="1809344"/>
            <a:ext cx="4923290" cy="2645923"/>
          </a:xfrm>
          <a:prstGeom prst="rect">
            <a:avLst/>
          </a:prstGeom>
          <a:noFill/>
          <a:ln>
            <a:noFill/>
          </a:ln>
        </p:spPr>
      </p:pic>
      <p:sp>
        <p:nvSpPr>
          <p:cNvPr id="2" name="Prostokąt 1">
            <a:extLst>
              <a:ext uri="{FF2B5EF4-FFF2-40B4-BE49-F238E27FC236}">
                <a16:creationId xmlns:a16="http://schemas.microsoft.com/office/drawing/2014/main" id="{134261B9-F9BA-4932-8BF9-CAFDB21EBC89}"/>
              </a:ext>
            </a:extLst>
          </p:cNvPr>
          <p:cNvSpPr/>
          <p:nvPr/>
        </p:nvSpPr>
        <p:spPr>
          <a:xfrm>
            <a:off x="3608070" y="4808905"/>
            <a:ext cx="6096000" cy="230832"/>
          </a:xfrm>
          <a:prstGeom prst="rect">
            <a:avLst/>
          </a:prstGeom>
        </p:spPr>
        <p:txBody>
          <a:bodyPr>
            <a:spAutoFit/>
          </a:bodyPr>
          <a:lstStyle/>
          <a:p>
            <a:r>
              <a:rPr lang="pl-PL" sz="900" dirty="0"/>
              <a:t>https://pixabay.com/pl/photos/stara-kobieta-pustynia-staro%C5%9B%C4%87-574278/</a:t>
            </a:r>
          </a:p>
        </p:txBody>
      </p:sp>
      <p:sp>
        <p:nvSpPr>
          <p:cNvPr id="5" name="pole tekstowe 4">
            <a:extLst>
              <a:ext uri="{FF2B5EF4-FFF2-40B4-BE49-F238E27FC236}">
                <a16:creationId xmlns:a16="http://schemas.microsoft.com/office/drawing/2014/main" id="{2567CC3C-463D-471B-B3D3-D63EDF3C16CF}"/>
              </a:ext>
            </a:extLst>
          </p:cNvPr>
          <p:cNvSpPr txBox="1"/>
          <p:nvPr/>
        </p:nvSpPr>
        <p:spPr>
          <a:xfrm>
            <a:off x="4956453" y="4554989"/>
            <a:ext cx="2279094"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…przychodzi starość…i</a:t>
            </a:r>
          </a:p>
        </p:txBody>
      </p:sp>
    </p:spTree>
    <p:extLst>
      <p:ext uri="{BB962C8B-B14F-4D97-AF65-F5344CB8AC3E}">
        <p14:creationId xmlns:p14="http://schemas.microsoft.com/office/powerpoint/2010/main" val="149541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camera.wav"/>
          </p:stSnd>
        </p:sndAc>
      </p:transition>
    </mc:Choice>
    <mc:Fallback xmlns="">
      <p:transition spd="slow">
        <p:fade/>
        <p:sndAc>
          <p:stSnd>
            <p:snd r:embed="rId5" name="camera.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Śmierć, Grim Reaper, Reaper, Kosa, Sylwetka">
            <a:extLst>
              <a:ext uri="{FF2B5EF4-FFF2-40B4-BE49-F238E27FC236}">
                <a16:creationId xmlns:a16="http://schemas.microsoft.com/office/drawing/2014/main" id="{588F4EC2-46D5-4D77-AEF9-84C6CA23700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44374" y="1771650"/>
            <a:ext cx="2314616" cy="2868444"/>
          </a:xfrm>
          <a:prstGeom prst="rect">
            <a:avLst/>
          </a:prstGeom>
          <a:noFill/>
          <a:ln>
            <a:noFill/>
          </a:ln>
        </p:spPr>
      </p:pic>
      <p:sp>
        <p:nvSpPr>
          <p:cNvPr id="2" name="Prostokąt 1">
            <a:extLst>
              <a:ext uri="{FF2B5EF4-FFF2-40B4-BE49-F238E27FC236}">
                <a16:creationId xmlns:a16="http://schemas.microsoft.com/office/drawing/2014/main" id="{531415E8-D19D-4A62-8F4E-7FBBBF8AEC13}"/>
              </a:ext>
            </a:extLst>
          </p:cNvPr>
          <p:cNvSpPr/>
          <p:nvPr/>
        </p:nvSpPr>
        <p:spPr>
          <a:xfrm>
            <a:off x="3985260" y="4892992"/>
            <a:ext cx="4587240" cy="230832"/>
          </a:xfrm>
          <a:prstGeom prst="rect">
            <a:avLst/>
          </a:prstGeom>
        </p:spPr>
        <p:txBody>
          <a:bodyPr wrap="square">
            <a:spAutoFit/>
          </a:bodyPr>
          <a:lstStyle/>
          <a:p>
            <a:r>
              <a:rPr lang="pl-PL" sz="900" dirty="0"/>
              <a:t>https://pixabay.com/pl/vectors/%C5%9Bmier%C4%87-grim-reaper-reaper-kosa-2024663</a:t>
            </a:r>
            <a:endParaRPr lang="pl-PL" dirty="0"/>
          </a:p>
        </p:txBody>
      </p:sp>
      <p:sp>
        <p:nvSpPr>
          <p:cNvPr id="7" name="pole tekstowe 6">
            <a:extLst>
              <a:ext uri="{FF2B5EF4-FFF2-40B4-BE49-F238E27FC236}">
                <a16:creationId xmlns:a16="http://schemas.microsoft.com/office/drawing/2014/main" id="{86855180-C031-4D6B-870C-1A265DCE7C64}"/>
              </a:ext>
            </a:extLst>
          </p:cNvPr>
          <p:cNvSpPr txBox="1"/>
          <p:nvPr/>
        </p:nvSpPr>
        <p:spPr>
          <a:xfrm>
            <a:off x="5586647" y="4677566"/>
            <a:ext cx="2279094"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…śmierć?</a:t>
            </a:r>
          </a:p>
        </p:txBody>
      </p:sp>
    </p:spTree>
    <p:extLst>
      <p:ext uri="{BB962C8B-B14F-4D97-AF65-F5344CB8AC3E}">
        <p14:creationId xmlns:p14="http://schemas.microsoft.com/office/powerpoint/2010/main" val="2155567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sndAc>
          <p:stSnd>
            <p:snd r:embed="rId2" name="chimes.wav"/>
          </p:stSnd>
        </p:sndAc>
      </p:transition>
    </mc:Choice>
    <mc:Fallback xmlns="">
      <p:transition spd="slow">
        <p:fade/>
        <p:sndAc>
          <p:stSnd>
            <p:snd r:embed="rId5" name="chimes.wav"/>
          </p:stSnd>
        </p:sndAc>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3" name="Obraz 2" descr="Koniec, Facet, Bokeh, Światło, Kolor, Połysk, Światła">
            <a:extLst>
              <a:ext uri="{FF2B5EF4-FFF2-40B4-BE49-F238E27FC236}">
                <a16:creationId xmlns:a16="http://schemas.microsoft.com/office/drawing/2014/main" id="{65BE8F7B-5D1E-45FC-8150-11351C0F99A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3897184" y="1760024"/>
            <a:ext cx="4397632" cy="2860615"/>
          </a:xfrm>
          <a:prstGeom prst="rect">
            <a:avLst/>
          </a:prstGeom>
          <a:noFill/>
          <a:ln>
            <a:noFill/>
          </a:ln>
        </p:spPr>
      </p:pic>
      <p:sp>
        <p:nvSpPr>
          <p:cNvPr id="2" name="Prostokąt 1">
            <a:extLst>
              <a:ext uri="{FF2B5EF4-FFF2-40B4-BE49-F238E27FC236}">
                <a16:creationId xmlns:a16="http://schemas.microsoft.com/office/drawing/2014/main" id="{6371705F-EC02-490E-8574-0C606EF4475A}"/>
              </a:ext>
            </a:extLst>
          </p:cNvPr>
          <p:cNvSpPr/>
          <p:nvPr/>
        </p:nvSpPr>
        <p:spPr>
          <a:xfrm>
            <a:off x="3404519" y="4961278"/>
            <a:ext cx="4863992" cy="233975"/>
          </a:xfrm>
          <a:prstGeom prst="rect">
            <a:avLst/>
          </a:prstGeom>
        </p:spPr>
        <p:txBody>
          <a:bodyPr wrap="square">
            <a:spAutoFit/>
          </a:bodyPr>
          <a:lstStyle/>
          <a:p>
            <a:pPr>
              <a:lnSpc>
                <a:spcPct val="107000"/>
              </a:lnSpc>
              <a:spcAft>
                <a:spcPts val="800"/>
              </a:spcAft>
            </a:pPr>
            <a:r>
              <a:rPr lang="pl-PL" sz="900" u="sng" dirty="0">
                <a:solidFill>
                  <a:schemeClr val="bg1"/>
                </a:solidFill>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a:t>
            </a:r>
            <a:r>
              <a:rPr lang="pl-PL" sz="900" u="sng" dirty="0">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://pixabay.com/pl/illustrations/koniec-facet-bokeh-%C5%9Bwiat%C5%82o-kolor-139849/</a:t>
            </a:r>
            <a:endParaRPr lang="pl-PL" sz="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pole tekstowe 4">
            <a:extLst>
              <a:ext uri="{FF2B5EF4-FFF2-40B4-BE49-F238E27FC236}">
                <a16:creationId xmlns:a16="http://schemas.microsoft.com/office/drawing/2014/main" id="{8AF0A0BA-B066-4749-BC50-342199AFE009}"/>
              </a:ext>
            </a:extLst>
          </p:cNvPr>
          <p:cNvSpPr txBox="1"/>
          <p:nvPr/>
        </p:nvSpPr>
        <p:spPr>
          <a:xfrm>
            <a:off x="4684079" y="4620639"/>
            <a:ext cx="2971590"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Czy to naprawdę już </a:t>
            </a:r>
            <a:r>
              <a:rPr lang="pl-PL" b="1" dirty="0">
                <a:latin typeface="Monotype Corsiva" panose="03010101010201010101" pitchFamily="66" charset="0"/>
              </a:rPr>
              <a:t>KONIEC?</a:t>
            </a:r>
          </a:p>
        </p:txBody>
      </p:sp>
    </p:spTree>
    <p:extLst>
      <p:ext uri="{BB962C8B-B14F-4D97-AF65-F5344CB8AC3E}">
        <p14:creationId xmlns:p14="http://schemas.microsoft.com/office/powerpoint/2010/main" val="797679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2" name="applause.wav"/>
          </p:stSnd>
        </p:sndAc>
      </p:transition>
    </mc:Choice>
    <mc:Fallback xmlns="">
      <p:transition spd="slow">
        <p:fade/>
        <p:sndAc>
          <p:stSnd>
            <p:snd r:embed="rId6" name="applause.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9D3C0142-FD12-4C63-A1AC-CCC9A5DDB216}"/>
              </a:ext>
            </a:extLst>
          </p:cNvPr>
          <p:cNvPicPr/>
          <p:nvPr/>
        </p:nvPicPr>
        <p:blipFill rotWithShape="1">
          <a:blip r:embed="rId2">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6" name="Grafika 5" descr="Znak zapytania">
            <a:extLst>
              <a:ext uri="{FF2B5EF4-FFF2-40B4-BE49-F238E27FC236}">
                <a16:creationId xmlns:a16="http://schemas.microsoft.com/office/drawing/2014/main" id="{F60AAB5B-F67C-4AFC-A64D-1FC2B4ADE3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20590" y="2166937"/>
            <a:ext cx="2524125" cy="2524125"/>
          </a:xfrm>
          <a:prstGeom prst="rect">
            <a:avLst/>
          </a:prstGeom>
        </p:spPr>
      </p:pic>
    </p:spTree>
    <p:extLst>
      <p:ext uri="{BB962C8B-B14F-4D97-AF65-F5344CB8AC3E}">
        <p14:creationId xmlns:p14="http://schemas.microsoft.com/office/powerpoint/2010/main" val="38107982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3">
            <a:extLst>
              <a:ext uri="{FF2B5EF4-FFF2-40B4-BE49-F238E27FC236}">
                <a16:creationId xmlns:a16="http://schemas.microsoft.com/office/drawing/2014/main" id="{5D8AC8C4-9CCB-4329-80B4-B7E16E997E4C}"/>
              </a:ext>
            </a:extLst>
          </p:cNvPr>
          <p:cNvGraphicFramePr>
            <a:graphicFrameLocks noChangeAspect="1"/>
          </p:cNvGraphicFramePr>
          <p:nvPr>
            <p:extLst>
              <p:ext uri="{D42A27DB-BD31-4B8C-83A1-F6EECF244321}">
                <p14:modId xmlns:p14="http://schemas.microsoft.com/office/powerpoint/2010/main" val="75463025"/>
              </p:ext>
            </p:extLst>
          </p:nvPr>
        </p:nvGraphicFramePr>
        <p:xfrm>
          <a:off x="906267" y="209126"/>
          <a:ext cx="10028955" cy="6586244"/>
        </p:xfrm>
        <a:graphic>
          <a:graphicData uri="http://schemas.openxmlformats.org/presentationml/2006/ole">
            <mc:AlternateContent xmlns:mc="http://schemas.openxmlformats.org/markup-compatibility/2006">
              <mc:Choice xmlns:v="urn:schemas-microsoft-com:vml" Requires="v">
                <p:oleObj spid="_x0000_s6160" name="Document" r:id="rId3" imgW="7343901" imgH="4823442" progId="Word.Document.12">
                  <p:embed/>
                </p:oleObj>
              </mc:Choice>
              <mc:Fallback>
                <p:oleObj name="Document" r:id="rId3" imgW="7343901" imgH="4823442" progId="Word.Document.12">
                  <p:embed/>
                  <p:pic>
                    <p:nvPicPr>
                      <p:cNvPr id="0" name=""/>
                      <p:cNvPicPr/>
                      <p:nvPr/>
                    </p:nvPicPr>
                    <p:blipFill>
                      <a:blip r:embed="rId4"/>
                      <a:stretch>
                        <a:fillRect/>
                      </a:stretch>
                    </p:blipFill>
                    <p:spPr>
                      <a:xfrm>
                        <a:off x="906267" y="209126"/>
                        <a:ext cx="10028955" cy="6586244"/>
                      </a:xfrm>
                      <a:prstGeom prst="rect">
                        <a:avLst/>
                      </a:prstGeom>
                    </p:spPr>
                  </p:pic>
                </p:oleObj>
              </mc:Fallback>
            </mc:AlternateContent>
          </a:graphicData>
        </a:graphic>
      </p:graphicFrame>
    </p:spTree>
    <p:extLst>
      <p:ext uri="{BB962C8B-B14F-4D97-AF65-F5344CB8AC3E}">
        <p14:creationId xmlns:p14="http://schemas.microsoft.com/office/powerpoint/2010/main" val="80955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alphaModFix amt="28000"/>
          </a:blip>
          <a:tile tx="0" ty="0" sx="100000" sy="100000" flip="none" algn="tl"/>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9EE7003-BFB9-40D7-844C-410A09C99656}"/>
              </a:ext>
            </a:extLst>
          </p:cNvPr>
          <p:cNvSpPr>
            <a:spLocks noGrp="1"/>
          </p:cNvSpPr>
          <p:nvPr>
            <p:ph type="ctrTitle"/>
          </p:nvPr>
        </p:nvSpPr>
        <p:spPr>
          <a:xfrm>
            <a:off x="1308970" y="6359589"/>
            <a:ext cx="9298487" cy="368361"/>
          </a:xfrm>
        </p:spPr>
        <p:txBody>
          <a:bodyPr>
            <a:normAutofit/>
          </a:bodyPr>
          <a:lstStyle/>
          <a:p>
            <a:r>
              <a:rPr lang="pl-PL" sz="1000" dirty="0"/>
              <a:t>https://pixabay.com/pl/photos/zegar-przemijanie-jesie%C5%84-2785939/</a:t>
            </a:r>
          </a:p>
        </p:txBody>
      </p:sp>
      <p:sp>
        <p:nvSpPr>
          <p:cNvPr id="3" name="Podtytuł 2">
            <a:extLst>
              <a:ext uri="{FF2B5EF4-FFF2-40B4-BE49-F238E27FC236}">
                <a16:creationId xmlns:a16="http://schemas.microsoft.com/office/drawing/2014/main" id="{EF864E98-2860-4057-B640-D928475D870B}"/>
              </a:ext>
            </a:extLst>
          </p:cNvPr>
          <p:cNvSpPr>
            <a:spLocks noGrp="1"/>
          </p:cNvSpPr>
          <p:nvPr>
            <p:ph type="subTitle" idx="1"/>
          </p:nvPr>
        </p:nvSpPr>
        <p:spPr>
          <a:xfrm>
            <a:off x="1962411" y="498411"/>
            <a:ext cx="9144000" cy="1655762"/>
          </a:xfrm>
        </p:spPr>
        <p:txBody>
          <a:bodyPr>
            <a:normAutofit/>
          </a:bodyPr>
          <a:lstStyle/>
          <a:p>
            <a:r>
              <a:rPr lang="pl-PL" sz="4800" b="1" dirty="0">
                <a:solidFill>
                  <a:srgbClr val="333300"/>
                </a:solidFill>
                <a:effectLst>
                  <a:outerShdw blurRad="38100" dist="38100" dir="2700000" algn="tl">
                    <a:srgbClr val="000000">
                      <a:alpha val="43137"/>
                    </a:srgbClr>
                  </a:outerShdw>
                </a:effectLst>
                <a:latin typeface="Segoe Script" panose="030B0504020000000003" pitchFamily="66" charset="0"/>
                <a:cs typeface="MV Boli" panose="02000500030200090000" pitchFamily="2" charset="0"/>
              </a:rPr>
              <a:t>„Czas ucieka, wieczność czeka…..”</a:t>
            </a:r>
          </a:p>
        </p:txBody>
      </p:sp>
      <p:pic>
        <p:nvPicPr>
          <p:cNvPr id="5" name="Obraz 4">
            <a:extLst>
              <a:ext uri="{FF2B5EF4-FFF2-40B4-BE49-F238E27FC236}">
                <a16:creationId xmlns:a16="http://schemas.microsoft.com/office/drawing/2014/main" id="{C7AD5515-039D-4731-A237-B4C18279C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6142" y="1703540"/>
            <a:ext cx="6789107" cy="4526071"/>
          </a:xfrm>
          <a:prstGeom prst="rect">
            <a:avLst/>
          </a:prstGeom>
        </p:spPr>
      </p:pic>
    </p:spTree>
    <p:extLst>
      <p:ext uri="{BB962C8B-B14F-4D97-AF65-F5344CB8AC3E}">
        <p14:creationId xmlns:p14="http://schemas.microsoft.com/office/powerpoint/2010/main" val="34433626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 name="Symbol zastępczy zawartości 9">
            <a:extLst>
              <a:ext uri="{FF2B5EF4-FFF2-40B4-BE49-F238E27FC236}">
                <a16:creationId xmlns:a16="http://schemas.microsoft.com/office/drawing/2014/main" id="{CFF650B1-F375-4E60-83E3-35867F2028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51289" y="1862403"/>
            <a:ext cx="6945708" cy="4630472"/>
          </a:xfrm>
        </p:spPr>
      </p:pic>
      <p:sp>
        <p:nvSpPr>
          <p:cNvPr id="11" name="Prostokąt 10">
            <a:extLst>
              <a:ext uri="{FF2B5EF4-FFF2-40B4-BE49-F238E27FC236}">
                <a16:creationId xmlns:a16="http://schemas.microsoft.com/office/drawing/2014/main" id="{20BF9154-8FA4-445B-86D0-63D1FE77BCB9}"/>
              </a:ext>
            </a:extLst>
          </p:cNvPr>
          <p:cNvSpPr/>
          <p:nvPr/>
        </p:nvSpPr>
        <p:spPr>
          <a:xfrm>
            <a:off x="3544711" y="6492875"/>
            <a:ext cx="6096000" cy="215444"/>
          </a:xfrm>
          <a:prstGeom prst="rect">
            <a:avLst/>
          </a:prstGeom>
        </p:spPr>
        <p:txBody>
          <a:bodyPr>
            <a:spAutoFit/>
          </a:bodyPr>
          <a:lstStyle/>
          <a:p>
            <a:r>
              <a:rPr lang="pl-PL" sz="800" dirty="0"/>
              <a:t>https://pixabay.com/pl/photos/ko%C5%9Bci%C3%B3%C5%82-%D0%BE%D0%BB%D0%B2-maastricht-2630433/</a:t>
            </a:r>
          </a:p>
        </p:txBody>
      </p:sp>
      <p:sp>
        <p:nvSpPr>
          <p:cNvPr id="12" name="Prostokąt 11">
            <a:extLst>
              <a:ext uri="{FF2B5EF4-FFF2-40B4-BE49-F238E27FC236}">
                <a16:creationId xmlns:a16="http://schemas.microsoft.com/office/drawing/2014/main" id="{7AEF6D57-35E5-40D3-AF95-2A1D0A6E4054}"/>
              </a:ext>
            </a:extLst>
          </p:cNvPr>
          <p:cNvSpPr/>
          <p:nvPr/>
        </p:nvSpPr>
        <p:spPr>
          <a:xfrm>
            <a:off x="72460" y="743424"/>
            <a:ext cx="12047079" cy="830997"/>
          </a:xfrm>
          <a:prstGeom prst="rect">
            <a:avLst/>
          </a:prstGeom>
          <a:noFill/>
        </p:spPr>
        <p:txBody>
          <a:bodyPr wrap="none" lIns="91440" tIns="45720" rIns="91440" bIns="45720">
            <a:spAutoFit/>
          </a:bodyPr>
          <a:lstStyle/>
          <a:p>
            <a:pPr algn="ctr"/>
            <a:r>
              <a:rPr lang="pl-PL" sz="4800" b="0" cap="none" spc="0" dirty="0">
                <a:ln w="0"/>
                <a:solidFill>
                  <a:srgbClr val="1E1650"/>
                </a:solidFill>
                <a:effectLst>
                  <a:reflection blurRad="6350" stA="53000" endA="300" endPos="35500" dir="5400000" sy="-90000" algn="bl" rotWithShape="0"/>
                </a:effectLst>
                <a:latin typeface="Bodoni MT Black" panose="02070A03080606020203" pitchFamily="18" charset="0"/>
              </a:rPr>
              <a:t>RZECZY OSTATECZNE CZŁOWIEKA</a:t>
            </a:r>
            <a:endParaRPr lang="pl-PL" sz="4800" b="0" cap="none" spc="0" dirty="0">
              <a:ln w="0"/>
              <a:solidFill>
                <a:srgbClr val="1E165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4056132426"/>
      </p:ext>
    </p:extLst>
  </p:cSld>
  <p:clrMapOvr>
    <a:masterClrMapping/>
  </p:clrMapOvr>
  <p:transition spd="slow">
    <p:wheel spokes="1"/>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3AAAF0D-F4B9-4DFF-9C88-B3E73152EF36}"/>
              </a:ext>
            </a:extLst>
          </p:cNvPr>
          <p:cNvSpPr>
            <a:spLocks noGrp="1"/>
          </p:cNvSpPr>
          <p:nvPr>
            <p:ph type="title"/>
          </p:nvPr>
        </p:nvSpPr>
        <p:spPr/>
        <p:txBody>
          <a:bodyPr/>
          <a:lstStyle/>
          <a:p>
            <a:r>
              <a:rPr lang="pl-PL" b="1" dirty="0">
                <a:effectLst>
                  <a:outerShdw blurRad="38100" dist="38100" dir="2700000" algn="tl">
                    <a:srgbClr val="000000">
                      <a:alpha val="43137"/>
                    </a:srgbClr>
                  </a:outerShdw>
                </a:effectLst>
              </a:rPr>
              <a:t>ŚMIERĆ……</a:t>
            </a:r>
          </a:p>
        </p:txBody>
      </p:sp>
      <p:pic>
        <p:nvPicPr>
          <p:cNvPr id="4" name="Symbol zastępczy zawartości 4">
            <a:extLst>
              <a:ext uri="{FF2B5EF4-FFF2-40B4-BE49-F238E27FC236}">
                <a16:creationId xmlns:a16="http://schemas.microsoft.com/office/drawing/2014/main" id="{8AF8F865-340F-4B78-900B-36A593AA0EF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364088" y="1111014"/>
            <a:ext cx="6321778" cy="4635971"/>
          </a:xfrm>
        </p:spPr>
      </p:pic>
      <p:sp>
        <p:nvSpPr>
          <p:cNvPr id="5" name="Prostokąt 4">
            <a:extLst>
              <a:ext uri="{FF2B5EF4-FFF2-40B4-BE49-F238E27FC236}">
                <a16:creationId xmlns:a16="http://schemas.microsoft.com/office/drawing/2014/main" id="{F32EE845-7EB7-4796-9581-4CE4B4512592}"/>
              </a:ext>
            </a:extLst>
          </p:cNvPr>
          <p:cNvSpPr/>
          <p:nvPr/>
        </p:nvSpPr>
        <p:spPr>
          <a:xfrm>
            <a:off x="4391378" y="5885481"/>
            <a:ext cx="6096000" cy="230832"/>
          </a:xfrm>
          <a:prstGeom prst="rect">
            <a:avLst/>
          </a:prstGeom>
        </p:spPr>
        <p:txBody>
          <a:bodyPr>
            <a:spAutoFit/>
          </a:bodyPr>
          <a:lstStyle/>
          <a:p>
            <a:r>
              <a:rPr lang="pl-PL" sz="900" dirty="0"/>
              <a:t>https://pixabay.com/pl/photos/grobowiec-gr%C3%B3b-opieka-nad-grobem-4169205/</a:t>
            </a:r>
          </a:p>
        </p:txBody>
      </p:sp>
    </p:spTree>
    <p:extLst>
      <p:ext uri="{BB962C8B-B14F-4D97-AF65-F5344CB8AC3E}">
        <p14:creationId xmlns:p14="http://schemas.microsoft.com/office/powerpoint/2010/main" val="1201401681"/>
      </p:ext>
    </p:extLst>
  </p:cSld>
  <p:clrMapOvr>
    <a:masterClrMapping/>
  </p:clrMapOvr>
  <mc:AlternateContent xmlns:mc="http://schemas.openxmlformats.org/markup-compatibility/2006" xmlns:p14="http://schemas.microsoft.com/office/powerpoint/2010/main">
    <mc:Choice Requires="p14">
      <p:transition spd="slow" p14:dur="2000">
        <p14:prism isContent="1"/>
        <p:sndAc>
          <p:stSnd>
            <p:snd r:embed="rId2" name="hammer.wav"/>
          </p:stSnd>
        </p:sndAc>
      </p:transition>
    </mc:Choice>
    <mc:Fallback xmlns="">
      <p:transition spd="slow">
        <p:fade/>
        <p:sndAc>
          <p:stSnd>
            <p:snd r:embed="rId5" name="hammer.wav"/>
          </p:stSnd>
        </p:sndAc>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a:alphaModFix amt="48000"/>
          </a:blip>
          <a:tile tx="0" ty="0" sx="100000" sy="100000" flip="none" algn="tl"/>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BE544A4-7A3A-4D4C-BB0C-6EE543108D8E}"/>
              </a:ext>
            </a:extLst>
          </p:cNvPr>
          <p:cNvSpPr>
            <a:spLocks noGrp="1"/>
          </p:cNvSpPr>
          <p:nvPr>
            <p:ph type="title"/>
          </p:nvPr>
        </p:nvSpPr>
        <p:spPr/>
        <p:txBody>
          <a:bodyPr>
            <a:normAutofit/>
          </a:bodyPr>
          <a:lstStyle/>
          <a:p>
            <a:r>
              <a:rPr lang="pl-PL" sz="3200" b="1" dirty="0">
                <a:effectLst>
                  <a:outerShdw blurRad="38100" dist="38100" dir="2700000" algn="tl">
                    <a:srgbClr val="000000">
                      <a:alpha val="43137"/>
                    </a:srgbClr>
                  </a:outerShdw>
                </a:effectLst>
              </a:rPr>
              <a:t>LITERATURA</a:t>
            </a:r>
          </a:p>
        </p:txBody>
      </p:sp>
      <p:sp>
        <p:nvSpPr>
          <p:cNvPr id="3" name="Symbol zastępczy zawartości 2">
            <a:extLst>
              <a:ext uri="{FF2B5EF4-FFF2-40B4-BE49-F238E27FC236}">
                <a16:creationId xmlns:a16="http://schemas.microsoft.com/office/drawing/2014/main" id="{E295415D-A376-4EDC-88D3-604D0BFD1890}"/>
              </a:ext>
            </a:extLst>
          </p:cNvPr>
          <p:cNvSpPr>
            <a:spLocks noGrp="1"/>
          </p:cNvSpPr>
          <p:nvPr>
            <p:ph idx="1"/>
          </p:nvPr>
        </p:nvSpPr>
        <p:spPr>
          <a:xfrm>
            <a:off x="838200" y="1825625"/>
            <a:ext cx="10969978" cy="4351338"/>
          </a:xfrm>
        </p:spPr>
        <p:txBody>
          <a:bodyPr>
            <a:normAutofit/>
          </a:bodyPr>
          <a:lstStyle/>
          <a:p>
            <a:pPr marL="0" indent="0">
              <a:buNone/>
            </a:pPr>
            <a:r>
              <a:rPr lang="pl-PL" sz="3200" dirty="0"/>
              <a:t>„Antygona”, Sofoklesa, „Pieśń o Rolandzie”, „Legenda o świętym Aleksym” czy „Rozmowa mistrza Polikarpa ze Śmiercią”, Gustaw Herling-Grudziński Inny świat, Jan  Kochanowski Treny, Adam Mickiewicz  Dziady cz. II Adam Mickiewicz „Śmierć pułkownika”, Adam Mickiewicz „Konrad Wallenrod”, Halina Poświatowska „Śmierć”, Bolesław Prus „Antek”, William Szekspir „Hamlet” i inne</a:t>
            </a:r>
          </a:p>
          <a:p>
            <a:pPr marL="0" indent="0">
              <a:buNone/>
            </a:pPr>
            <a:endParaRPr lang="pl-PL" sz="3200" dirty="0"/>
          </a:p>
        </p:txBody>
      </p:sp>
    </p:spTree>
    <p:extLst>
      <p:ext uri="{BB962C8B-B14F-4D97-AF65-F5344CB8AC3E}">
        <p14:creationId xmlns:p14="http://schemas.microsoft.com/office/powerpoint/2010/main" val="33520306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alphaModFix amt="48000"/>
          </a:blip>
          <a:tile tx="0" ty="0" sx="100000" sy="100000" flip="none" algn="tl"/>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0E3B6D-416C-4561-A9BC-D5626F56D9B4}"/>
              </a:ext>
            </a:extLst>
          </p:cNvPr>
          <p:cNvSpPr>
            <a:spLocks noGrp="1"/>
          </p:cNvSpPr>
          <p:nvPr>
            <p:ph type="title"/>
          </p:nvPr>
        </p:nvSpPr>
        <p:spPr>
          <a:blipFill>
            <a:blip r:embed="rId3">
              <a:alphaModFix amt="28000"/>
            </a:blip>
            <a:tile tx="0" ty="0" sx="100000" sy="100000" flip="none" algn="tl"/>
          </a:blipFill>
        </p:spPr>
        <p:txBody>
          <a:bodyPr>
            <a:normAutofit/>
          </a:bodyPr>
          <a:lstStyle/>
          <a:p>
            <a:r>
              <a:rPr lang="pl-PL" sz="3200" b="1" dirty="0">
                <a:effectLst>
                  <a:outerShdw blurRad="38100" dist="38100" dir="2700000" algn="tl">
                    <a:srgbClr val="000000">
                      <a:alpha val="43137"/>
                    </a:srgbClr>
                  </a:outerShdw>
                </a:effectLst>
              </a:rPr>
              <a:t>FILM </a:t>
            </a:r>
          </a:p>
        </p:txBody>
      </p:sp>
      <p:sp>
        <p:nvSpPr>
          <p:cNvPr id="3" name="Symbol zastępczy zawartości 2">
            <a:extLst>
              <a:ext uri="{FF2B5EF4-FFF2-40B4-BE49-F238E27FC236}">
                <a16:creationId xmlns:a16="http://schemas.microsoft.com/office/drawing/2014/main" id="{ED9D23C5-2881-4CD8-ADD2-FABB45DD0D12}"/>
              </a:ext>
            </a:extLst>
          </p:cNvPr>
          <p:cNvSpPr>
            <a:spLocks noGrp="1"/>
          </p:cNvSpPr>
          <p:nvPr>
            <p:ph idx="1"/>
          </p:nvPr>
        </p:nvSpPr>
        <p:spPr/>
        <p:txBody>
          <a:bodyPr/>
          <a:lstStyle/>
          <a:p>
            <a:pPr marL="0" indent="0">
              <a:buNone/>
            </a:pPr>
            <a:r>
              <a:rPr lang="pl-PL" dirty="0"/>
              <a:t>„Pora umierać”, reż. Dorota Kędzierzawska, Polska 2007</a:t>
            </a:r>
          </a:p>
          <a:p>
            <a:pPr marL="0" indent="0">
              <a:buNone/>
            </a:pPr>
            <a:r>
              <a:rPr lang="pl-PL" dirty="0"/>
              <a:t>,„Katyń”, reż. Andrzej Wajda, Polska 2007</a:t>
            </a:r>
          </a:p>
          <a:p>
            <a:pPr marL="0" indent="0">
              <a:buNone/>
            </a:pPr>
            <a:r>
              <a:rPr lang="pl-PL" dirty="0"/>
              <a:t>,„Niebieski” reż. Krzysztof Kieślowski, Francja, Polska, Szwajcaria, Wielka </a:t>
            </a:r>
          </a:p>
        </p:txBody>
      </p:sp>
    </p:spTree>
    <p:extLst>
      <p:ext uri="{BB962C8B-B14F-4D97-AF65-F5344CB8AC3E}">
        <p14:creationId xmlns:p14="http://schemas.microsoft.com/office/powerpoint/2010/main" val="211263625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t="-76000" b="-76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11611B5-7FA5-4B35-AD40-BDC5CD40BE6D}"/>
              </a:ext>
            </a:extLst>
          </p:cNvPr>
          <p:cNvSpPr>
            <a:spLocks noGrp="1"/>
          </p:cNvSpPr>
          <p:nvPr>
            <p:ph type="title"/>
          </p:nvPr>
        </p:nvSpPr>
        <p:spPr>
          <a:xfrm>
            <a:off x="7848830" y="5954543"/>
            <a:ext cx="3578578" cy="526697"/>
          </a:xfrm>
        </p:spPr>
        <p:txBody>
          <a:bodyPr>
            <a:normAutofit fontScale="90000"/>
          </a:bodyPr>
          <a:lstStyle/>
          <a:p>
            <a:r>
              <a:rPr lang="pl-PL" sz="2800" b="1" dirty="0">
                <a:solidFill>
                  <a:srgbClr val="161642"/>
                </a:solidFill>
                <a:effectLst>
                  <a:outerShdw blurRad="38100" dist="38100" dir="2700000" algn="tl">
                    <a:srgbClr val="000000">
                      <a:alpha val="43137"/>
                    </a:srgbClr>
                  </a:outerShdw>
                </a:effectLst>
              </a:rPr>
              <a:t>Jacek Malczewski :</a:t>
            </a:r>
            <a:r>
              <a:rPr lang="pl-PL" sz="2800" b="1" i="1" dirty="0">
                <a:solidFill>
                  <a:srgbClr val="161642"/>
                </a:solidFill>
                <a:effectLst>
                  <a:outerShdw blurRad="38100" dist="38100" dir="2700000" algn="tl">
                    <a:srgbClr val="000000">
                      <a:alpha val="43137"/>
                    </a:srgbClr>
                  </a:outerShdw>
                </a:effectLst>
              </a:rPr>
              <a:t>Śmierć</a:t>
            </a:r>
          </a:p>
        </p:txBody>
      </p:sp>
      <p:pic>
        <p:nvPicPr>
          <p:cNvPr id="5" name="Symbol zastępczy zawartości 4">
            <a:extLst>
              <a:ext uri="{FF2B5EF4-FFF2-40B4-BE49-F238E27FC236}">
                <a16:creationId xmlns:a16="http://schemas.microsoft.com/office/drawing/2014/main" id="{69D50258-EE8A-42D7-B859-AACA0680D7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40142" y="120560"/>
            <a:ext cx="4484281" cy="6360680"/>
          </a:xfrm>
        </p:spPr>
      </p:pic>
      <p:sp>
        <p:nvSpPr>
          <p:cNvPr id="3" name="Prostokąt 2">
            <a:extLst>
              <a:ext uri="{FF2B5EF4-FFF2-40B4-BE49-F238E27FC236}">
                <a16:creationId xmlns:a16="http://schemas.microsoft.com/office/drawing/2014/main" id="{F0C2DC0D-4C4F-4567-89AB-4D331378A4A2}"/>
              </a:ext>
            </a:extLst>
          </p:cNvPr>
          <p:cNvSpPr/>
          <p:nvPr/>
        </p:nvSpPr>
        <p:spPr>
          <a:xfrm>
            <a:off x="2452511" y="6481240"/>
            <a:ext cx="6397977" cy="246221"/>
          </a:xfrm>
          <a:prstGeom prst="rect">
            <a:avLst/>
          </a:prstGeom>
        </p:spPr>
        <p:txBody>
          <a:bodyPr wrap="square">
            <a:spAutoFit/>
          </a:bodyPr>
          <a:lstStyle/>
          <a:p>
            <a:r>
              <a:rPr lang="pl-PL" sz="1000" dirty="0"/>
              <a:t>https://pl.m.wikipedia.org/wiki/Plik:Malczewski_Jacek_Smierc_2.jpg#/media/File%3AMalczewski_Jacek_Smierc_2.jpg</a:t>
            </a:r>
          </a:p>
        </p:txBody>
      </p:sp>
    </p:spTree>
    <p:extLst>
      <p:ext uri="{BB962C8B-B14F-4D97-AF65-F5344CB8AC3E}">
        <p14:creationId xmlns:p14="http://schemas.microsoft.com/office/powerpoint/2010/main" val="3729107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t="-43000" b="-43000"/>
          </a:stretch>
        </a:blipFill>
        <a:effectLst/>
      </p:bgPr>
    </p:bg>
    <p:spTree>
      <p:nvGrpSpPr>
        <p:cNvPr id="1" name=""/>
        <p:cNvGrpSpPr/>
        <p:nvPr/>
      </p:nvGrpSpPr>
      <p:grpSpPr>
        <a:xfrm>
          <a:off x="0" y="0"/>
          <a:ext cx="0" cy="0"/>
          <a:chOff x="0" y="0"/>
          <a:chExt cx="0" cy="0"/>
        </a:xfrm>
      </p:grpSpPr>
      <p:pic>
        <p:nvPicPr>
          <p:cNvPr id="5" name="Symbol zastępczy zawartości 4">
            <a:extLst>
              <a:ext uri="{FF2B5EF4-FFF2-40B4-BE49-F238E27FC236}">
                <a16:creationId xmlns:a16="http://schemas.microsoft.com/office/drawing/2014/main" id="{673D9607-A475-4153-A0C4-D8C53498E7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7246" y="240057"/>
            <a:ext cx="5925278" cy="6194609"/>
          </a:xfrm>
        </p:spPr>
      </p:pic>
      <p:sp>
        <p:nvSpPr>
          <p:cNvPr id="6" name="Tytuł 1">
            <a:extLst>
              <a:ext uri="{FF2B5EF4-FFF2-40B4-BE49-F238E27FC236}">
                <a16:creationId xmlns:a16="http://schemas.microsoft.com/office/drawing/2014/main" id="{C974D8B2-A52F-40F6-B7BF-91CAF0AE080E}"/>
              </a:ext>
            </a:extLst>
          </p:cNvPr>
          <p:cNvSpPr>
            <a:spLocks noGrp="1"/>
          </p:cNvSpPr>
          <p:nvPr>
            <p:ph type="title"/>
          </p:nvPr>
        </p:nvSpPr>
        <p:spPr>
          <a:xfrm>
            <a:off x="7563555" y="5907969"/>
            <a:ext cx="4028745" cy="526697"/>
          </a:xfrm>
        </p:spPr>
        <p:txBody>
          <a:bodyPr>
            <a:normAutofit fontScale="90000"/>
          </a:bodyPr>
          <a:lstStyle/>
          <a:p>
            <a:r>
              <a:rPr lang="pl-PL" sz="2800" b="1" dirty="0">
                <a:solidFill>
                  <a:srgbClr val="800000"/>
                </a:solidFill>
                <a:effectLst>
                  <a:outerShdw blurRad="38100" dist="38100" dir="2700000" algn="tl">
                    <a:srgbClr val="000000">
                      <a:alpha val="43137"/>
                    </a:srgbClr>
                  </a:outerShdw>
                </a:effectLst>
              </a:rPr>
              <a:t>Rafael Santi </a:t>
            </a:r>
            <a:r>
              <a:rPr lang="pl-PL" sz="2800" b="1" i="1" dirty="0">
                <a:solidFill>
                  <a:srgbClr val="800000"/>
                </a:solidFill>
                <a:effectLst>
                  <a:outerShdw blurRad="38100" dist="38100" dir="2700000" algn="tl">
                    <a:srgbClr val="000000">
                      <a:alpha val="43137"/>
                    </a:srgbClr>
                  </a:outerShdw>
                </a:effectLst>
              </a:rPr>
              <a:t>Złożenie do grobu</a:t>
            </a:r>
          </a:p>
        </p:txBody>
      </p:sp>
      <p:sp>
        <p:nvSpPr>
          <p:cNvPr id="7" name="Prostokąt 6">
            <a:extLst>
              <a:ext uri="{FF2B5EF4-FFF2-40B4-BE49-F238E27FC236}">
                <a16:creationId xmlns:a16="http://schemas.microsoft.com/office/drawing/2014/main" id="{CD6FD06E-70B6-4668-A985-75F75DCD3329}"/>
              </a:ext>
            </a:extLst>
          </p:cNvPr>
          <p:cNvSpPr/>
          <p:nvPr/>
        </p:nvSpPr>
        <p:spPr>
          <a:xfrm>
            <a:off x="2279662" y="6494832"/>
            <a:ext cx="6096000" cy="246221"/>
          </a:xfrm>
          <a:prstGeom prst="rect">
            <a:avLst/>
          </a:prstGeom>
        </p:spPr>
        <p:txBody>
          <a:bodyPr>
            <a:spAutoFit/>
          </a:bodyPr>
          <a:lstStyle/>
          <a:p>
            <a:r>
              <a:rPr lang="pl-PL" sz="1000" dirty="0"/>
              <a:t>https://upload.wikimedia.org/wikipedia/commons/6/65/Raffael_004.jpg</a:t>
            </a:r>
          </a:p>
        </p:txBody>
      </p:sp>
    </p:spTree>
    <p:extLst>
      <p:ext uri="{BB962C8B-B14F-4D97-AF65-F5344CB8AC3E}">
        <p14:creationId xmlns:p14="http://schemas.microsoft.com/office/powerpoint/2010/main" val="237203927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a:alphaModFix amt="48000"/>
          </a:blip>
          <a:tile tx="0" ty="0" sx="100000" sy="100000" flip="none" algn="tl"/>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8D690BA-D5BE-4FC0-A0C5-F805E676AC72}"/>
              </a:ext>
            </a:extLst>
          </p:cNvPr>
          <p:cNvSpPr>
            <a:spLocks noGrp="1"/>
          </p:cNvSpPr>
          <p:nvPr>
            <p:ph type="title"/>
          </p:nvPr>
        </p:nvSpPr>
        <p:spPr>
          <a:xfrm>
            <a:off x="838200" y="365125"/>
            <a:ext cx="10515600" cy="1325563"/>
          </a:xfrm>
        </p:spPr>
        <p:txBody>
          <a:bodyPr/>
          <a:lstStyle/>
          <a:p>
            <a:r>
              <a:rPr lang="pl-PL" b="1" dirty="0">
                <a:effectLst>
                  <a:outerShdw blurRad="38100" dist="38100" dir="2700000" algn="tl">
                    <a:srgbClr val="000000">
                      <a:alpha val="43137"/>
                    </a:srgbClr>
                  </a:outerShdw>
                </a:effectLst>
              </a:rPr>
              <a:t>ŚMIERĆ……</a:t>
            </a:r>
          </a:p>
        </p:txBody>
      </p:sp>
      <p:sp>
        <p:nvSpPr>
          <p:cNvPr id="4" name="Prostokąt 3">
            <a:extLst>
              <a:ext uri="{FF2B5EF4-FFF2-40B4-BE49-F238E27FC236}">
                <a16:creationId xmlns:a16="http://schemas.microsoft.com/office/drawing/2014/main" id="{304F27E1-DFFA-46EC-BDC5-9AF51CAC09E6}"/>
              </a:ext>
            </a:extLst>
          </p:cNvPr>
          <p:cNvSpPr/>
          <p:nvPr/>
        </p:nvSpPr>
        <p:spPr>
          <a:xfrm>
            <a:off x="838200" y="1352811"/>
            <a:ext cx="10247334" cy="4031873"/>
          </a:xfrm>
          <a:prstGeom prst="rect">
            <a:avLst/>
          </a:prstGeom>
        </p:spPr>
        <p:txBody>
          <a:bodyPr wrap="square">
            <a:spAutoFit/>
          </a:bodyPr>
          <a:lstStyle/>
          <a:p>
            <a:pPr algn="just">
              <a:spcAft>
                <a:spcPts val="0"/>
              </a:spcAft>
            </a:pPr>
            <a:r>
              <a:rPr lang="pl-PL" sz="3200" dirty="0">
                <a:latin typeface="Calibri" panose="020F0502020204030204" pitchFamily="34" charset="0"/>
                <a:ea typeface="Times New Roman" panose="02020603050405020304" pitchFamily="18" charset="0"/>
                <a:cs typeface="Calibri" panose="020F0502020204030204" pitchFamily="34" charset="0"/>
              </a:rPr>
              <a:t>Śmierć jest kresem życia </a:t>
            </a:r>
            <a:r>
              <a:rPr lang="pl-PL" sz="3200" b="1" dirty="0">
                <a:latin typeface="Calibri" panose="020F0502020204030204" pitchFamily="34" charset="0"/>
                <a:ea typeface="Times New Roman" panose="02020603050405020304" pitchFamily="18" charset="0"/>
                <a:cs typeface="Calibri" panose="020F0502020204030204" pitchFamily="34" charset="0"/>
              </a:rPr>
              <a:t>ziemskiego</a:t>
            </a:r>
            <a:r>
              <a:rPr lang="pl-PL" sz="3200" dirty="0">
                <a:latin typeface="Calibri" panose="020F0502020204030204" pitchFamily="34" charset="0"/>
                <a:ea typeface="Times New Roman" panose="02020603050405020304" pitchFamily="18" charset="0"/>
                <a:cs typeface="Calibri" panose="020F0502020204030204" pitchFamily="34" charset="0"/>
              </a:rPr>
              <a:t>; pamięć o naszej śmiertelności służy także jako przypomnienie, że mamy tylko ograniczony </a:t>
            </a:r>
            <a:r>
              <a:rPr lang="pl-PL" sz="3200" b="1" dirty="0">
                <a:latin typeface="Calibri" panose="020F0502020204030204" pitchFamily="34" charset="0"/>
                <a:ea typeface="Times New Roman" panose="02020603050405020304" pitchFamily="18" charset="0"/>
                <a:cs typeface="Calibri" panose="020F0502020204030204" pitchFamily="34" charset="0"/>
              </a:rPr>
              <a:t>czas</a:t>
            </a:r>
            <a:r>
              <a:rPr lang="pl-PL" sz="3200" dirty="0">
                <a:latin typeface="Calibri" panose="020F0502020204030204" pitchFamily="34" charset="0"/>
                <a:ea typeface="Times New Roman" panose="02020603050405020304" pitchFamily="18" charset="0"/>
                <a:cs typeface="Calibri" panose="020F0502020204030204" pitchFamily="34" charset="0"/>
              </a:rPr>
              <a:t>, by zrealizować nasze życie. Śmierć jest konsekwencją </a:t>
            </a:r>
            <a:r>
              <a:rPr lang="pl-PL" sz="3200" b="1" dirty="0">
                <a:latin typeface="Calibri" panose="020F0502020204030204" pitchFamily="34" charset="0"/>
                <a:ea typeface="Times New Roman" panose="02020603050405020304" pitchFamily="18" charset="0"/>
                <a:cs typeface="Calibri" panose="020F0502020204030204" pitchFamily="34" charset="0"/>
              </a:rPr>
              <a:t>grzechu</a:t>
            </a:r>
            <a:r>
              <a:rPr lang="pl-PL" sz="3200" dirty="0">
                <a:latin typeface="Calibri" panose="020F0502020204030204" pitchFamily="34" charset="0"/>
                <a:ea typeface="Times New Roman" panose="02020603050405020304" pitchFamily="18" charset="0"/>
                <a:cs typeface="Calibri" panose="020F0502020204030204" pitchFamily="34" charset="0"/>
              </a:rPr>
              <a:t>. Śmierć została przemieniona przez </a:t>
            </a:r>
            <a:r>
              <a:rPr lang="pl-PL" sz="3200" b="1" dirty="0">
                <a:latin typeface="Calibri" panose="020F0502020204030204" pitchFamily="34" charset="0"/>
                <a:ea typeface="Times New Roman" panose="02020603050405020304" pitchFamily="18" charset="0"/>
                <a:cs typeface="Calibri" panose="020F0502020204030204" pitchFamily="34" charset="0"/>
              </a:rPr>
              <a:t>Chrystusa</a:t>
            </a:r>
            <a:r>
              <a:rPr lang="pl-PL" sz="3200" dirty="0">
                <a:latin typeface="Calibri" panose="020F0502020204030204" pitchFamily="34" charset="0"/>
                <a:ea typeface="Times New Roman" panose="02020603050405020304" pitchFamily="18" charset="0"/>
                <a:cs typeface="Calibri" panose="020F0502020204030204" pitchFamily="34" charset="0"/>
              </a:rPr>
              <a:t>; dzięki Chrystusowi śmierć chrześcijańska ma sens </a:t>
            </a:r>
            <a:r>
              <a:rPr lang="pl-PL" sz="3200" b="1" dirty="0">
                <a:latin typeface="Calibri" panose="020F0502020204030204" pitchFamily="34" charset="0"/>
                <a:ea typeface="Times New Roman" panose="02020603050405020304" pitchFamily="18" charset="0"/>
                <a:cs typeface="Calibri" panose="020F0502020204030204" pitchFamily="34" charset="0"/>
              </a:rPr>
              <a:t>pozytywny:</a:t>
            </a:r>
            <a:r>
              <a:rPr lang="pl-PL" sz="3200" dirty="0">
                <a:latin typeface="Calibri" panose="020F0502020204030204" pitchFamily="34" charset="0"/>
                <a:ea typeface="Times New Roman" panose="02020603050405020304" pitchFamily="18" charset="0"/>
                <a:cs typeface="Calibri" panose="020F0502020204030204" pitchFamily="34" charset="0"/>
              </a:rPr>
              <a:t> przez chrzest chrześcijanin już w sposób sakramentalny "umarł z Chrystusem", by żyć </a:t>
            </a:r>
            <a:r>
              <a:rPr lang="pl-PL" sz="3200" b="1" dirty="0">
                <a:latin typeface="Calibri" panose="020F0502020204030204" pitchFamily="34" charset="0"/>
                <a:ea typeface="Times New Roman" panose="02020603050405020304" pitchFamily="18" charset="0"/>
                <a:cs typeface="Calibri" panose="020F0502020204030204" pitchFamily="34" charset="0"/>
              </a:rPr>
              <a:t>nowym życiem.</a:t>
            </a:r>
            <a:r>
              <a:rPr lang="pl-PL" sz="3200" dirty="0">
                <a:latin typeface="Calibri" panose="020F0502020204030204" pitchFamily="34" charset="0"/>
                <a:ea typeface="Times New Roman" panose="02020603050405020304" pitchFamily="18" charset="0"/>
                <a:cs typeface="Calibri" panose="020F0502020204030204" pitchFamily="34" charset="0"/>
              </a:rPr>
              <a:t> W śmierci Bóg powołuje człowieka do </a:t>
            </a:r>
            <a:r>
              <a:rPr lang="pl-PL" sz="3200" b="1" dirty="0">
                <a:latin typeface="Calibri" panose="020F0502020204030204" pitchFamily="34" charset="0"/>
                <a:ea typeface="Times New Roman" panose="02020603050405020304" pitchFamily="18" charset="0"/>
                <a:cs typeface="Calibri" panose="020F0502020204030204" pitchFamily="34" charset="0"/>
              </a:rPr>
              <a:t>siebie.</a:t>
            </a:r>
            <a:endParaRPr lang="pl-PL" sz="32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80292027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rgbClr val="A3CFED"/>
            </a:gs>
            <a:gs pos="83000">
              <a:srgbClr val="F19FC8"/>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F18940-7771-49D0-8EDB-24E024548D2A}"/>
              </a:ext>
            </a:extLst>
          </p:cNvPr>
          <p:cNvSpPr>
            <a:spLocks noGrp="1"/>
          </p:cNvSpPr>
          <p:nvPr>
            <p:ph type="title"/>
          </p:nvPr>
        </p:nvSpPr>
        <p:spPr/>
        <p:txBody>
          <a:bodyPr/>
          <a:lstStyle/>
          <a:p>
            <a:r>
              <a:rPr lang="pl-PL" b="1" dirty="0">
                <a:effectLst>
                  <a:outerShdw blurRad="38100" dist="38100" dir="2700000" algn="tl">
                    <a:srgbClr val="000000">
                      <a:alpha val="43137"/>
                    </a:srgbClr>
                  </a:outerShdw>
                </a:effectLst>
              </a:rPr>
              <a:t>SĄD BOŻY</a:t>
            </a:r>
          </a:p>
        </p:txBody>
      </p:sp>
      <p:pic>
        <p:nvPicPr>
          <p:cNvPr id="7" name="Obraz 6">
            <a:extLst>
              <a:ext uri="{FF2B5EF4-FFF2-40B4-BE49-F238E27FC236}">
                <a16:creationId xmlns:a16="http://schemas.microsoft.com/office/drawing/2014/main" id="{58FCB94A-A333-43D1-A021-A3CDF69F6F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149" y="1337890"/>
            <a:ext cx="7187608" cy="4785653"/>
          </a:xfrm>
          <a:prstGeom prst="rect">
            <a:avLst/>
          </a:prstGeom>
        </p:spPr>
      </p:pic>
      <p:sp>
        <p:nvSpPr>
          <p:cNvPr id="9" name="Prostokąt 8">
            <a:extLst>
              <a:ext uri="{FF2B5EF4-FFF2-40B4-BE49-F238E27FC236}">
                <a16:creationId xmlns:a16="http://schemas.microsoft.com/office/drawing/2014/main" id="{104BF5C5-3401-4CF0-B290-E356A5EB7704}"/>
              </a:ext>
            </a:extLst>
          </p:cNvPr>
          <p:cNvSpPr/>
          <p:nvPr/>
        </p:nvSpPr>
        <p:spPr>
          <a:xfrm>
            <a:off x="3526998" y="6492875"/>
            <a:ext cx="6096000" cy="230832"/>
          </a:xfrm>
          <a:prstGeom prst="rect">
            <a:avLst/>
          </a:prstGeom>
        </p:spPr>
        <p:txBody>
          <a:bodyPr>
            <a:spAutoFit/>
          </a:bodyPr>
          <a:lstStyle/>
          <a:p>
            <a:r>
              <a:rPr lang="pl-PL" sz="900" dirty="0"/>
              <a:t>https://upload.wikimedia.org/wikipedia/commons/c/c9/Das_J%C3%BCngste_Gericht_%28Memling%29.jpg</a:t>
            </a:r>
          </a:p>
        </p:txBody>
      </p:sp>
      <p:sp>
        <p:nvSpPr>
          <p:cNvPr id="11" name="Prostokąt 10">
            <a:extLst>
              <a:ext uri="{FF2B5EF4-FFF2-40B4-BE49-F238E27FC236}">
                <a16:creationId xmlns:a16="http://schemas.microsoft.com/office/drawing/2014/main" id="{73663585-26DE-48DC-BE41-DAF79811268D}"/>
              </a:ext>
            </a:extLst>
          </p:cNvPr>
          <p:cNvSpPr/>
          <p:nvPr/>
        </p:nvSpPr>
        <p:spPr>
          <a:xfrm>
            <a:off x="4378091" y="6031210"/>
            <a:ext cx="3979286" cy="461665"/>
          </a:xfrm>
          <a:prstGeom prst="rect">
            <a:avLst/>
          </a:prstGeom>
        </p:spPr>
        <p:txBody>
          <a:bodyPr wrap="square">
            <a:spAutoFit/>
          </a:bodyPr>
          <a:lstStyle/>
          <a:p>
            <a:r>
              <a:rPr lang="pl-PL" sz="2400" dirty="0">
                <a:solidFill>
                  <a:srgbClr val="990000"/>
                </a:solidFill>
                <a:effectLst>
                  <a:outerShdw blurRad="38100" dist="38100" dir="2700000" algn="tl">
                    <a:srgbClr val="000000">
                      <a:alpha val="43137"/>
                    </a:srgbClr>
                  </a:outerShdw>
                </a:effectLst>
              </a:rPr>
              <a:t>Hans Memling </a:t>
            </a:r>
            <a:r>
              <a:rPr lang="pl-PL" sz="2400" i="1" dirty="0">
                <a:solidFill>
                  <a:srgbClr val="990000"/>
                </a:solidFill>
                <a:effectLst>
                  <a:outerShdw blurRad="38100" dist="38100" dir="2700000" algn="tl">
                    <a:srgbClr val="000000">
                      <a:alpha val="43137"/>
                    </a:srgbClr>
                  </a:outerShdw>
                </a:effectLst>
              </a:rPr>
              <a:t>Sąd Ostateczny</a:t>
            </a:r>
            <a:endParaRPr lang="pl-PL" sz="2400" i="1" u="sng" dirty="0">
              <a:solidFill>
                <a:srgbClr val="99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5712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39000">
              <a:srgbClr val="A3CFED">
                <a:alpha val="35000"/>
              </a:srgbClr>
            </a:gs>
            <a:gs pos="70000">
              <a:srgbClr val="F19FC8"/>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F18940-7771-49D0-8EDB-24E024548D2A}"/>
              </a:ext>
            </a:extLst>
          </p:cNvPr>
          <p:cNvSpPr>
            <a:spLocks noGrp="1"/>
          </p:cNvSpPr>
          <p:nvPr>
            <p:ph type="title"/>
          </p:nvPr>
        </p:nvSpPr>
        <p:spPr/>
        <p:txBody>
          <a:bodyPr/>
          <a:lstStyle/>
          <a:p>
            <a:r>
              <a:rPr lang="pl-PL" b="1" dirty="0">
                <a:effectLst>
                  <a:outerShdw blurRad="38100" dist="38100" dir="2700000" algn="tl">
                    <a:srgbClr val="000000">
                      <a:alpha val="43137"/>
                    </a:srgbClr>
                  </a:outerShdw>
                </a:effectLst>
              </a:rPr>
              <a:t>SĄD BOŻY</a:t>
            </a:r>
          </a:p>
        </p:txBody>
      </p:sp>
      <p:sp>
        <p:nvSpPr>
          <p:cNvPr id="3" name="Prostokąt 2">
            <a:extLst>
              <a:ext uri="{FF2B5EF4-FFF2-40B4-BE49-F238E27FC236}">
                <a16:creationId xmlns:a16="http://schemas.microsoft.com/office/drawing/2014/main" id="{8A6BACE8-D0E5-44A7-9CDA-2B321AB2F1AF}"/>
              </a:ext>
            </a:extLst>
          </p:cNvPr>
          <p:cNvSpPr/>
          <p:nvPr/>
        </p:nvSpPr>
        <p:spPr>
          <a:xfrm>
            <a:off x="838200" y="1376987"/>
            <a:ext cx="11047956" cy="5115888"/>
          </a:xfrm>
          <a:prstGeom prst="rect">
            <a:avLst/>
          </a:prstGeom>
        </p:spPr>
        <p:txBody>
          <a:bodyPr wrap="square">
            <a:spAutoFit/>
          </a:bodyPr>
          <a:lstStyle/>
          <a:p>
            <a:pPr algn="just">
              <a:lnSpc>
                <a:spcPct val="107000"/>
              </a:lnSpc>
              <a:spcAft>
                <a:spcPts val="0"/>
              </a:spcAft>
            </a:pPr>
            <a:r>
              <a:rPr lang="pl-PL" b="1" dirty="0">
                <a:latin typeface="Times New Roman" panose="02020603050405020304" pitchFamily="18" charset="0"/>
                <a:ea typeface="Times New Roman" panose="02020603050405020304" pitchFamily="18" charset="0"/>
                <a:cs typeface="Times New Roman" panose="02020603050405020304" pitchFamily="18" charset="0"/>
              </a:rPr>
              <a:t>Sąd szczegółowy</a:t>
            </a:r>
            <a:r>
              <a:rPr lang="pl-PL" dirty="0">
                <a:latin typeface="Times New Roman" panose="02020603050405020304" pitchFamily="18" charset="0"/>
                <a:ea typeface="Times New Roman" panose="02020603050405020304" pitchFamily="18" charset="0"/>
                <a:cs typeface="Times New Roman" panose="02020603050405020304" pitchFamily="18" charset="0"/>
              </a:rPr>
              <a:t> czy też indywidualny czeka każdego z nas w momencie śmierci. Sąd powszechny (zwany też Sądem Ostatecznym) będzie miał miejsce w dniu o sta­tecznym, czyli na końcu świata, podczas powtórnego przyjścia Pana. Umierając, każdy człowiek staje oko w oko z prawdą. Teraz już nie można niczego usunąć czy ukryć, niczego już nie da się zmienić. Bóg widzi nas, wie, jacy jesteśmy. Stajemy przed Jego sądem. W świętej bliskości Boga mo­żemy tylko być „dobrzy” albo nie ma nas wcale - dobrzy, to znaczy tacy, jakich Bóg nas zamierzył, kiedy nas stwo­rzył. Być może będziemy musieli przejść jeszcze proces oczyszczenia, być może od razu będziemy mogli wpaść w Boże ramiona. Być może jednak jesteśmy tak pełni </a:t>
            </a:r>
            <a:r>
              <a:rPr lang="pl-PL" dirty="0">
                <a:latin typeface="Times New Roman" panose="02020603050405020304" pitchFamily="18" charset="0"/>
                <a:ea typeface="Calibri" panose="020F0502020204030204" pitchFamily="34" charset="0"/>
                <a:cs typeface="Times New Roman" panose="02020603050405020304" pitchFamily="18" charset="0"/>
              </a:rPr>
              <a:t>złości, nienawiści, negacji wszystkiego, że na zawsze odwrócimy nasze oblicze od miłości, od Boga. Życie bez miłości jest przecież niczym innym jak piekłem. </a:t>
            </a:r>
            <a:r>
              <a:rPr lang="pl-PL" dirty="0">
                <a:latin typeface="Times New Roman" panose="02020603050405020304" pitchFamily="18" charset="0"/>
                <a:ea typeface="Times New Roman" panose="02020603050405020304" pitchFamily="18" charset="0"/>
                <a:cs typeface="Times New Roman" panose="02020603050405020304" pitchFamily="18" charset="0"/>
              </a:rPr>
              <a:t> </a:t>
            </a:r>
            <a:endParaRPr lang="pl-PL"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l-PL" b="1" dirty="0">
                <a:latin typeface="Times New Roman" panose="02020603050405020304" pitchFamily="18" charset="0"/>
                <a:ea typeface="Calibri" panose="020F0502020204030204" pitchFamily="34" charset="0"/>
                <a:cs typeface="Times New Roman" panose="02020603050405020304" pitchFamily="18" charset="0"/>
              </a:rPr>
              <a:t>Sąd Ostateczny</a:t>
            </a:r>
            <a:r>
              <a:rPr lang="pl-PL" dirty="0">
                <a:latin typeface="Times New Roman" panose="02020603050405020304" pitchFamily="18" charset="0"/>
                <a:ea typeface="Calibri" panose="020F0502020204030204" pitchFamily="34" charset="0"/>
                <a:cs typeface="Times New Roman" panose="02020603050405020304" pitchFamily="18" charset="0"/>
              </a:rPr>
              <a:t> odbędzie się na końcu czasów, przy ponownym przyjściu Chrystusa. „Ci, którzy czynili dobro, zmartwychwstaną do życia, ci natomiast, którzy czynili zło, zmartwychwstaną na sąd” (J 5, 29). Kiedy Chrystus przyjdzie powtórnie w chwale, całkowicie oświeci nas Jego światłość. Prawda wyjdzie na jaw: nasze myśli, nasze czyny, nasza relacja z Bogiem, nasze postę­powanie w stosunku do ludzi - nic już nie będzie tajne. Poznamy ostateczny sens stworzenia, pojmiemy cudowne drogi prowadzące do naszego zbawienia i wreszcie otrzy­mamy odpowiedź, dlaczego zło jest tak potężne, skoro Bóg jest wszechmogący. Sąd Ostateczny jest również czasem rozliczenia się z nami. Tu zdecyduje się, czy po­wstaniemy do życia wiecznego, czy na zawsze będziemy oddzieleni od Boga. Wobec tych, którzy wybrali życie, Bóg raz jeszcze dokona aktu stwórczego. W „nowym ciele” (por. 2 Kor 5) będą na zawsze żyć w chwale Bożej i wychwalać Go duszą i ciałem. </a:t>
            </a:r>
            <a:endParaRPr lang="pl-PL"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64386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iekt 3">
            <a:extLst>
              <a:ext uri="{FF2B5EF4-FFF2-40B4-BE49-F238E27FC236}">
                <a16:creationId xmlns:a16="http://schemas.microsoft.com/office/drawing/2014/main" id="{5D8AC8C4-9CCB-4329-80B4-B7E16E997E4C}"/>
              </a:ext>
            </a:extLst>
          </p:cNvPr>
          <p:cNvGraphicFramePr>
            <a:graphicFrameLocks noChangeAspect="1"/>
          </p:cNvGraphicFramePr>
          <p:nvPr>
            <p:extLst>
              <p:ext uri="{D42A27DB-BD31-4B8C-83A1-F6EECF244321}">
                <p14:modId xmlns:p14="http://schemas.microsoft.com/office/powerpoint/2010/main" val="133946187"/>
              </p:ext>
            </p:extLst>
          </p:nvPr>
        </p:nvGraphicFramePr>
        <p:xfrm>
          <a:off x="906267" y="271756"/>
          <a:ext cx="10028955" cy="6586244"/>
        </p:xfrm>
        <a:graphic>
          <a:graphicData uri="http://schemas.openxmlformats.org/presentationml/2006/ole">
            <mc:AlternateContent xmlns:mc="http://schemas.openxmlformats.org/markup-compatibility/2006">
              <mc:Choice xmlns:v="urn:schemas-microsoft-com:vml" Requires="v">
                <p:oleObj spid="_x0000_s7186" name="Document" r:id="rId3" imgW="7343901" imgH="4823442" progId="Word.Document.12">
                  <p:embed/>
                </p:oleObj>
              </mc:Choice>
              <mc:Fallback>
                <p:oleObj name="Document" r:id="rId3" imgW="7343901" imgH="4823442" progId="Word.Document.12">
                  <p:embed/>
                  <p:pic>
                    <p:nvPicPr>
                      <p:cNvPr id="4" name="Obiekt 3">
                        <a:extLst>
                          <a:ext uri="{FF2B5EF4-FFF2-40B4-BE49-F238E27FC236}">
                            <a16:creationId xmlns:a16="http://schemas.microsoft.com/office/drawing/2014/main" id="{5D8AC8C4-9CCB-4329-80B4-B7E16E997E4C}"/>
                          </a:ext>
                        </a:extLst>
                      </p:cNvPr>
                      <p:cNvPicPr/>
                      <p:nvPr/>
                    </p:nvPicPr>
                    <p:blipFill>
                      <a:blip r:embed="rId4"/>
                      <a:stretch>
                        <a:fillRect/>
                      </a:stretch>
                    </p:blipFill>
                    <p:spPr>
                      <a:xfrm>
                        <a:off x="906267" y="271756"/>
                        <a:ext cx="10028955" cy="6586244"/>
                      </a:xfrm>
                      <a:prstGeom prst="rect">
                        <a:avLst/>
                      </a:prstGeom>
                    </p:spPr>
                  </p:pic>
                </p:oleObj>
              </mc:Fallback>
            </mc:AlternateContent>
          </a:graphicData>
        </a:graphic>
      </p:graphicFrame>
      <p:sp>
        <p:nvSpPr>
          <p:cNvPr id="2" name="pole tekstowe 1">
            <a:extLst>
              <a:ext uri="{FF2B5EF4-FFF2-40B4-BE49-F238E27FC236}">
                <a16:creationId xmlns:a16="http://schemas.microsoft.com/office/drawing/2014/main" id="{B68E92C2-59DF-4DA6-8BA7-5C9233EF9CD6}"/>
              </a:ext>
            </a:extLst>
          </p:cNvPr>
          <p:cNvSpPr txBox="1"/>
          <p:nvPr/>
        </p:nvSpPr>
        <p:spPr>
          <a:xfrm>
            <a:off x="1752339" y="1830888"/>
            <a:ext cx="8687322" cy="2739211"/>
          </a:xfrm>
          <a:prstGeom prst="rect">
            <a:avLst/>
          </a:prstGeom>
          <a:noFill/>
        </p:spPr>
        <p:txBody>
          <a:bodyPr wrap="square" rtlCol="0">
            <a:spAutoFit/>
          </a:bodyPr>
          <a:lstStyle/>
          <a:p>
            <a:r>
              <a:rPr lang="pl-PL" sz="17200" dirty="0">
                <a:effectLst>
                  <a:outerShdw blurRad="38100" dist="38100" dir="2700000" algn="tl">
                    <a:srgbClr val="000000">
                      <a:alpha val="43137"/>
                    </a:srgbClr>
                  </a:outerShdw>
                </a:effectLst>
                <a:latin typeface="Georgia" panose="02040502050405020303" pitchFamily="18" charset="0"/>
              </a:rPr>
              <a:t>Ż Y C I E</a:t>
            </a:r>
          </a:p>
        </p:txBody>
      </p:sp>
    </p:spTree>
    <p:extLst>
      <p:ext uri="{BB962C8B-B14F-4D97-AF65-F5344CB8AC3E}">
        <p14:creationId xmlns:p14="http://schemas.microsoft.com/office/powerpoint/2010/main" val="1462591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9F18940-7771-49D0-8EDB-24E024548D2A}"/>
              </a:ext>
            </a:extLst>
          </p:cNvPr>
          <p:cNvSpPr>
            <a:spLocks noGrp="1"/>
          </p:cNvSpPr>
          <p:nvPr>
            <p:ph type="title"/>
          </p:nvPr>
        </p:nvSpPr>
        <p:spPr/>
        <p:txBody>
          <a:bodyPr/>
          <a:lstStyle/>
          <a:p>
            <a:r>
              <a:rPr lang="pl-PL" b="1" dirty="0">
                <a:effectLst>
                  <a:outerShdw blurRad="38100" dist="38100" dir="2700000" algn="tl">
                    <a:srgbClr val="000000">
                      <a:alpha val="43137"/>
                    </a:srgbClr>
                  </a:outerShdw>
                </a:effectLst>
              </a:rPr>
              <a:t>SĄD BOŻY</a:t>
            </a:r>
          </a:p>
        </p:txBody>
      </p:sp>
      <p:graphicFrame>
        <p:nvGraphicFramePr>
          <p:cNvPr id="4" name="Symbol zastępczy zawartości 3">
            <a:extLst>
              <a:ext uri="{FF2B5EF4-FFF2-40B4-BE49-F238E27FC236}">
                <a16:creationId xmlns:a16="http://schemas.microsoft.com/office/drawing/2014/main" id="{F5257C60-7A78-47CD-ADFE-5664FB5631A5}"/>
              </a:ext>
            </a:extLst>
          </p:cNvPr>
          <p:cNvGraphicFramePr>
            <a:graphicFrameLocks noGrp="1"/>
          </p:cNvGraphicFramePr>
          <p:nvPr>
            <p:ph idx="1"/>
            <p:extLst>
              <p:ext uri="{D42A27DB-BD31-4B8C-83A1-F6EECF244321}">
                <p14:modId xmlns:p14="http://schemas.microsoft.com/office/powerpoint/2010/main" val="538196711"/>
              </p:ext>
            </p:extLst>
          </p:nvPr>
        </p:nvGraphicFramePr>
        <p:xfrm>
          <a:off x="1916482" y="1440493"/>
          <a:ext cx="8430018" cy="4634629"/>
        </p:xfrm>
        <a:graphic>
          <a:graphicData uri="http://schemas.openxmlformats.org/drawingml/2006/table">
            <a:tbl>
              <a:tblPr firstRow="1" firstCol="1" bandRow="1">
                <a:tableStyleId>{5C22544A-7EE6-4342-B048-85BDC9FD1C3A}</a:tableStyleId>
              </a:tblPr>
              <a:tblGrid>
                <a:gridCol w="2814170">
                  <a:extLst>
                    <a:ext uri="{9D8B030D-6E8A-4147-A177-3AD203B41FA5}">
                      <a16:colId xmlns:a16="http://schemas.microsoft.com/office/drawing/2014/main" val="3316353886"/>
                    </a:ext>
                  </a:extLst>
                </a:gridCol>
                <a:gridCol w="2811493">
                  <a:extLst>
                    <a:ext uri="{9D8B030D-6E8A-4147-A177-3AD203B41FA5}">
                      <a16:colId xmlns:a16="http://schemas.microsoft.com/office/drawing/2014/main" val="409403671"/>
                    </a:ext>
                  </a:extLst>
                </a:gridCol>
                <a:gridCol w="2804355">
                  <a:extLst>
                    <a:ext uri="{9D8B030D-6E8A-4147-A177-3AD203B41FA5}">
                      <a16:colId xmlns:a16="http://schemas.microsoft.com/office/drawing/2014/main" val="2798495039"/>
                    </a:ext>
                  </a:extLst>
                </a:gridCol>
              </a:tblGrid>
              <a:tr h="1600965">
                <a:tc>
                  <a:txBody>
                    <a:bodyPr/>
                    <a:lstStyle/>
                    <a:p>
                      <a:pPr algn="ctr"/>
                      <a:r>
                        <a:rPr lang="pl-PL" sz="2400" dirty="0">
                          <a:ln>
                            <a:noFill/>
                          </a:ln>
                          <a:effectLst>
                            <a:outerShdw blurRad="38100" dist="19050" dir="2700000" algn="tl">
                              <a:schemeClr val="dk1">
                                <a:alpha val="40000"/>
                              </a:schemeClr>
                            </a:outerShdw>
                          </a:effectLst>
                        </a:rPr>
                        <a:t>Sąd:</a:t>
                      </a:r>
                      <a:endParaRPr lang="pl-PL" sz="2400" dirty="0">
                        <a:effectLst/>
                        <a:latin typeface="Calibri" panose="020F0502020204030204" pitchFamily="34" charset="0"/>
                        <a:ea typeface="Times New Roman" panose="02020603050405020304" pitchFamily="18" charset="0"/>
                      </a:endParaRPr>
                    </a:p>
                  </a:txBody>
                  <a:tcPr marL="68580" marR="68580" marT="0" marB="0"/>
                </a:tc>
                <a:tc>
                  <a:txBody>
                    <a:bodyPr/>
                    <a:lstStyle/>
                    <a:p>
                      <a:pPr>
                        <a:spcAft>
                          <a:spcPts val="0"/>
                        </a:spcAft>
                      </a:pPr>
                      <a:r>
                        <a:rPr lang="pl-PL" sz="2400" dirty="0">
                          <a:ln>
                            <a:noFill/>
                          </a:ln>
                          <a:effectLst>
                            <a:outerShdw blurRad="38100" dist="19050" dir="2700000" algn="tl">
                              <a:schemeClr val="dk1">
                                <a:alpha val="40000"/>
                              </a:schemeClr>
                            </a:outerShdw>
                          </a:effectLst>
                        </a:rPr>
                        <a:t>Kiedy będzie miał miejsce i kogo będzie dotyczył?</a:t>
                      </a:r>
                      <a:endParaRPr lang="pl-PL" sz="2400" dirty="0">
                        <a:effectLst/>
                        <a:latin typeface="Calibri" panose="020F0502020204030204" pitchFamily="34" charset="0"/>
                        <a:ea typeface="Times New Roman" panose="02020603050405020304" pitchFamily="18" charset="0"/>
                      </a:endParaRPr>
                    </a:p>
                  </a:txBody>
                  <a:tcPr marL="68580" marR="68580" marT="0" marB="0"/>
                </a:tc>
                <a:tc>
                  <a:txBody>
                    <a:bodyPr/>
                    <a:lstStyle/>
                    <a:p>
                      <a:r>
                        <a:rPr lang="pl-PL" sz="2400" dirty="0">
                          <a:ln>
                            <a:noFill/>
                          </a:ln>
                          <a:effectLst>
                            <a:outerShdw blurRad="38100" dist="19050" dir="2700000" algn="tl">
                              <a:schemeClr val="dk1">
                                <a:alpha val="40000"/>
                              </a:schemeClr>
                            </a:outerShdw>
                          </a:effectLst>
                        </a:rPr>
                        <a:t>Jakie będą konsekwencje?</a:t>
                      </a:r>
                      <a:endParaRPr lang="pl-PL" sz="24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217013114"/>
                  </a:ext>
                </a:extLst>
              </a:tr>
              <a:tr h="1504579">
                <a:tc>
                  <a:txBody>
                    <a:bodyPr/>
                    <a:lstStyle/>
                    <a:p>
                      <a:r>
                        <a:rPr lang="pl-PL" sz="2400">
                          <a:ln>
                            <a:noFill/>
                          </a:ln>
                          <a:effectLst>
                            <a:outerShdw blurRad="38100" dist="19050" dir="2700000" algn="tl">
                              <a:schemeClr val="dk1">
                                <a:alpha val="40000"/>
                              </a:schemeClr>
                            </a:outerShdw>
                          </a:effectLst>
                        </a:rPr>
                        <a:t>szczegółowy</a:t>
                      </a:r>
                      <a:endParaRPr lang="pl-PL" sz="2400">
                        <a:effectLst/>
                        <a:latin typeface="Calibri" panose="020F0502020204030204" pitchFamily="34" charset="0"/>
                        <a:ea typeface="Times New Roman" panose="02020603050405020304" pitchFamily="18" charset="0"/>
                      </a:endParaRPr>
                    </a:p>
                  </a:txBody>
                  <a:tcPr marL="68580" marR="68580" marT="0" marB="0"/>
                </a:tc>
                <a:tc>
                  <a:txBody>
                    <a:bodyPr/>
                    <a:lstStyle/>
                    <a:p>
                      <a:r>
                        <a:rPr lang="pl-PL" sz="2400" dirty="0">
                          <a:ln>
                            <a:noFill/>
                          </a:ln>
                          <a:effectLst>
                            <a:outerShdw blurRad="38100" dist="19050" dir="2700000" algn="tl">
                              <a:schemeClr val="dk1">
                                <a:alpha val="40000"/>
                              </a:schemeClr>
                            </a:outerShdw>
                          </a:effectLst>
                        </a:rPr>
                        <a:t> </a:t>
                      </a:r>
                      <a:endParaRPr lang="pl-PL" sz="2400" dirty="0">
                        <a:effectLst/>
                      </a:endParaRPr>
                    </a:p>
                    <a:p>
                      <a:r>
                        <a:rPr lang="pl-PL" sz="2400" dirty="0">
                          <a:ln>
                            <a:noFill/>
                          </a:ln>
                          <a:effectLst>
                            <a:outerShdw blurRad="38100" dist="19050" dir="2700000" algn="tl">
                              <a:schemeClr val="dk1">
                                <a:alpha val="40000"/>
                              </a:schemeClr>
                            </a:outerShdw>
                          </a:effectLst>
                        </a:rPr>
                        <a:t> </a:t>
                      </a:r>
                      <a:endParaRPr lang="pl-PL" sz="2400" dirty="0">
                        <a:effectLst/>
                        <a:latin typeface="Calibri" panose="020F0502020204030204" pitchFamily="34" charset="0"/>
                        <a:ea typeface="Times New Roman" panose="02020603050405020304" pitchFamily="18" charset="0"/>
                      </a:endParaRPr>
                    </a:p>
                  </a:txBody>
                  <a:tcPr marL="68580" marR="68580" marT="0" marB="0"/>
                </a:tc>
                <a:tc>
                  <a:txBody>
                    <a:bodyPr/>
                    <a:lstStyle/>
                    <a:p>
                      <a:r>
                        <a:rPr lang="pl-PL" sz="2400" dirty="0">
                          <a:ln>
                            <a:noFill/>
                          </a:ln>
                          <a:effectLst>
                            <a:outerShdw blurRad="38100" dist="19050" dir="2700000" algn="tl">
                              <a:schemeClr val="dk1">
                                <a:alpha val="40000"/>
                              </a:schemeClr>
                            </a:outerShdw>
                          </a:effectLst>
                        </a:rPr>
                        <a:t> </a:t>
                      </a:r>
                      <a:endParaRPr lang="pl-PL" sz="24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2187993549"/>
                  </a:ext>
                </a:extLst>
              </a:tr>
              <a:tr h="1529085">
                <a:tc>
                  <a:txBody>
                    <a:bodyPr/>
                    <a:lstStyle/>
                    <a:p>
                      <a:r>
                        <a:rPr lang="pl-PL" sz="2400">
                          <a:ln>
                            <a:noFill/>
                          </a:ln>
                          <a:effectLst>
                            <a:outerShdw blurRad="38100" dist="19050" dir="2700000" algn="tl">
                              <a:schemeClr val="dk1">
                                <a:alpha val="40000"/>
                              </a:schemeClr>
                            </a:outerShdw>
                          </a:effectLst>
                        </a:rPr>
                        <a:t>ostateczny</a:t>
                      </a:r>
                      <a:endParaRPr lang="pl-PL" sz="2400">
                        <a:effectLst/>
                        <a:latin typeface="Calibri" panose="020F0502020204030204" pitchFamily="34" charset="0"/>
                        <a:ea typeface="Times New Roman" panose="02020603050405020304" pitchFamily="18" charset="0"/>
                      </a:endParaRPr>
                    </a:p>
                  </a:txBody>
                  <a:tcPr marL="68580" marR="68580" marT="0" marB="0"/>
                </a:tc>
                <a:tc>
                  <a:txBody>
                    <a:bodyPr/>
                    <a:lstStyle/>
                    <a:p>
                      <a:r>
                        <a:rPr lang="pl-PL" sz="2400" dirty="0">
                          <a:ln>
                            <a:noFill/>
                          </a:ln>
                          <a:effectLst>
                            <a:outerShdw blurRad="38100" dist="19050" dir="2700000" algn="tl">
                              <a:schemeClr val="dk1">
                                <a:alpha val="40000"/>
                              </a:schemeClr>
                            </a:outerShdw>
                          </a:effectLst>
                        </a:rPr>
                        <a:t> </a:t>
                      </a:r>
                      <a:endParaRPr lang="pl-PL" sz="2400" dirty="0">
                        <a:effectLst/>
                      </a:endParaRPr>
                    </a:p>
                    <a:p>
                      <a:r>
                        <a:rPr lang="pl-PL" sz="2400" dirty="0">
                          <a:ln>
                            <a:noFill/>
                          </a:ln>
                          <a:effectLst>
                            <a:outerShdw blurRad="38100" dist="19050" dir="2700000" algn="tl">
                              <a:schemeClr val="dk1">
                                <a:alpha val="40000"/>
                              </a:schemeClr>
                            </a:outerShdw>
                          </a:effectLst>
                        </a:rPr>
                        <a:t> </a:t>
                      </a:r>
                      <a:endParaRPr lang="pl-PL" sz="2400" dirty="0">
                        <a:effectLst/>
                        <a:latin typeface="Calibri" panose="020F0502020204030204" pitchFamily="34" charset="0"/>
                        <a:ea typeface="Times New Roman" panose="02020603050405020304" pitchFamily="18" charset="0"/>
                      </a:endParaRPr>
                    </a:p>
                  </a:txBody>
                  <a:tcPr marL="68580" marR="68580" marT="0" marB="0"/>
                </a:tc>
                <a:tc>
                  <a:txBody>
                    <a:bodyPr/>
                    <a:lstStyle/>
                    <a:p>
                      <a:r>
                        <a:rPr lang="pl-PL" sz="2400" dirty="0">
                          <a:ln>
                            <a:noFill/>
                          </a:ln>
                          <a:effectLst>
                            <a:outerShdw blurRad="38100" dist="19050" dir="2700000" algn="tl">
                              <a:schemeClr val="dk1">
                                <a:alpha val="40000"/>
                              </a:schemeClr>
                            </a:outerShdw>
                          </a:effectLst>
                        </a:rPr>
                        <a:t> </a:t>
                      </a:r>
                      <a:endParaRPr lang="pl-PL" sz="2400" dirty="0">
                        <a:effectLst/>
                        <a:latin typeface="Calibri" panose="020F0502020204030204" pitchFamily="34" charset="0"/>
                        <a:ea typeface="Times New Roman" panose="02020603050405020304" pitchFamily="18" charset="0"/>
                      </a:endParaRPr>
                    </a:p>
                  </a:txBody>
                  <a:tcPr marL="68580" marR="68580" marT="0" marB="0"/>
                </a:tc>
                <a:extLst>
                  <a:ext uri="{0D108BD9-81ED-4DB2-BD59-A6C34878D82A}">
                    <a16:rowId xmlns:a16="http://schemas.microsoft.com/office/drawing/2014/main" val="70053572"/>
                  </a:ext>
                </a:extLst>
              </a:tr>
            </a:tbl>
          </a:graphicData>
        </a:graphic>
      </p:graphicFrame>
      <p:cxnSp>
        <p:nvCxnSpPr>
          <p:cNvPr id="8" name="Łącznik prosty 7">
            <a:extLst>
              <a:ext uri="{FF2B5EF4-FFF2-40B4-BE49-F238E27FC236}">
                <a16:creationId xmlns:a16="http://schemas.microsoft.com/office/drawing/2014/main" id="{4AC6B2AC-2F49-4EE3-B1C0-0DA7DA8EA8BB}"/>
              </a:ext>
            </a:extLst>
          </p:cNvPr>
          <p:cNvCxnSpPr/>
          <p:nvPr/>
        </p:nvCxnSpPr>
        <p:spPr>
          <a:xfrm>
            <a:off x="7553195" y="3068877"/>
            <a:ext cx="0" cy="3006245"/>
          </a:xfrm>
          <a:prstGeom prst="line">
            <a:avLst/>
          </a:prstGeom>
          <a:ln w="28575">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0" name="Łącznik prosty 9">
            <a:extLst>
              <a:ext uri="{FF2B5EF4-FFF2-40B4-BE49-F238E27FC236}">
                <a16:creationId xmlns:a16="http://schemas.microsoft.com/office/drawing/2014/main" id="{787D35DB-B2E2-4CE7-9F85-353735DEDD32}"/>
              </a:ext>
            </a:extLst>
          </p:cNvPr>
          <p:cNvCxnSpPr/>
          <p:nvPr/>
        </p:nvCxnSpPr>
        <p:spPr>
          <a:xfrm>
            <a:off x="4759890" y="4534422"/>
            <a:ext cx="5586610"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557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rgbClr val="FF603B"/>
            </a:gs>
            <a:gs pos="16341">
              <a:srgbClr val="FF3737"/>
            </a:gs>
            <a:gs pos="39000">
              <a:srgbClr val="F9B597"/>
            </a:gs>
            <a:gs pos="83000">
              <a:srgbClr val="CC0000"/>
            </a:gs>
            <a:gs pos="100000">
              <a:srgbClr val="F8BCC6"/>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DC1EE1-52AE-4410-AE78-FC3A3B84944E}"/>
              </a:ext>
            </a:extLst>
          </p:cNvPr>
          <p:cNvSpPr>
            <a:spLocks noGrp="1"/>
          </p:cNvSpPr>
          <p:nvPr>
            <p:ph type="title"/>
          </p:nvPr>
        </p:nvSpPr>
        <p:spPr/>
        <p:txBody>
          <a:bodyPr/>
          <a:lstStyle/>
          <a:p>
            <a:r>
              <a:rPr lang="pl-PL" b="1" dirty="0">
                <a:solidFill>
                  <a:srgbClr val="990000"/>
                </a:solidFill>
                <a:effectLst>
                  <a:outerShdw blurRad="38100" dist="38100" dir="2700000" algn="tl">
                    <a:srgbClr val="000000">
                      <a:alpha val="43137"/>
                    </a:srgbClr>
                  </a:outerShdw>
                </a:effectLst>
              </a:rPr>
              <a:t>PIEKŁO</a:t>
            </a:r>
          </a:p>
        </p:txBody>
      </p:sp>
      <p:pic>
        <p:nvPicPr>
          <p:cNvPr id="8" name="Symbol zastępczy zawartości 19">
            <a:extLst>
              <a:ext uri="{FF2B5EF4-FFF2-40B4-BE49-F238E27FC236}">
                <a16:creationId xmlns:a16="http://schemas.microsoft.com/office/drawing/2014/main" id="{6546514A-643E-411F-9061-32FB59A55C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6855" y="1265901"/>
            <a:ext cx="6939794" cy="4626529"/>
          </a:xfrm>
        </p:spPr>
      </p:pic>
      <p:sp>
        <p:nvSpPr>
          <p:cNvPr id="9" name="Prostokąt 8">
            <a:extLst>
              <a:ext uri="{FF2B5EF4-FFF2-40B4-BE49-F238E27FC236}">
                <a16:creationId xmlns:a16="http://schemas.microsoft.com/office/drawing/2014/main" id="{437562CE-924E-4FF9-A8AF-745AEFF2C0FB}"/>
              </a:ext>
            </a:extLst>
          </p:cNvPr>
          <p:cNvSpPr/>
          <p:nvPr/>
        </p:nvSpPr>
        <p:spPr>
          <a:xfrm>
            <a:off x="3048000" y="6111368"/>
            <a:ext cx="6096000" cy="230832"/>
          </a:xfrm>
          <a:prstGeom prst="rect">
            <a:avLst/>
          </a:prstGeom>
        </p:spPr>
        <p:txBody>
          <a:bodyPr>
            <a:spAutoFit/>
          </a:bodyPr>
          <a:lstStyle/>
          <a:p>
            <a:r>
              <a:rPr lang="pl-PL" sz="900" dirty="0"/>
              <a:t>https://pixabay.com/pl/illustrations/ogie%C5%84-p%C5%82omie%C5%84-pali%C4%87-gor%C4%85co-marki-1105352/</a:t>
            </a:r>
          </a:p>
        </p:txBody>
      </p:sp>
    </p:spTree>
    <p:extLst>
      <p:ext uri="{BB962C8B-B14F-4D97-AF65-F5344CB8AC3E}">
        <p14:creationId xmlns:p14="http://schemas.microsoft.com/office/powerpoint/2010/main" val="208668300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0">
              <a:srgbClr val="FF603B">
                <a:alpha val="23000"/>
                <a:lumMod val="33000"/>
                <a:lumOff val="67000"/>
              </a:srgbClr>
            </a:gs>
            <a:gs pos="16341">
              <a:srgbClr val="FF3737"/>
            </a:gs>
            <a:gs pos="49000">
              <a:srgbClr val="F9B597"/>
            </a:gs>
            <a:gs pos="83000">
              <a:srgbClr val="FF8585"/>
            </a:gs>
            <a:gs pos="100000">
              <a:srgbClr val="F8BCC6"/>
            </a:gs>
          </a:gsLst>
          <a:lin ang="5400000" scaled="1"/>
        </a:gra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DC1EE1-52AE-4410-AE78-FC3A3B84944E}"/>
              </a:ext>
            </a:extLst>
          </p:cNvPr>
          <p:cNvSpPr>
            <a:spLocks noGrp="1"/>
          </p:cNvSpPr>
          <p:nvPr>
            <p:ph type="title"/>
          </p:nvPr>
        </p:nvSpPr>
        <p:spPr/>
        <p:txBody>
          <a:bodyPr/>
          <a:lstStyle/>
          <a:p>
            <a:r>
              <a:rPr lang="pl-PL" b="1" dirty="0">
                <a:solidFill>
                  <a:srgbClr val="990000"/>
                </a:solidFill>
                <a:effectLst>
                  <a:outerShdw blurRad="38100" dist="38100" dir="2700000" algn="tl">
                    <a:srgbClr val="000000">
                      <a:alpha val="43137"/>
                    </a:srgbClr>
                  </a:outerShdw>
                </a:effectLst>
              </a:rPr>
              <a:t>PIEKŁO</a:t>
            </a:r>
          </a:p>
        </p:txBody>
      </p:sp>
      <p:sp>
        <p:nvSpPr>
          <p:cNvPr id="5" name="Prostokąt 4">
            <a:extLst>
              <a:ext uri="{FF2B5EF4-FFF2-40B4-BE49-F238E27FC236}">
                <a16:creationId xmlns:a16="http://schemas.microsoft.com/office/drawing/2014/main" id="{2518801F-1A85-4F92-9264-4EC55A6A1130}"/>
              </a:ext>
            </a:extLst>
          </p:cNvPr>
          <p:cNvSpPr/>
          <p:nvPr/>
        </p:nvSpPr>
        <p:spPr>
          <a:xfrm>
            <a:off x="1158657" y="1452693"/>
            <a:ext cx="10515600" cy="3785652"/>
          </a:xfrm>
          <a:prstGeom prst="rect">
            <a:avLst/>
          </a:prstGeom>
        </p:spPr>
        <p:txBody>
          <a:bodyPr wrap="square">
            <a:spAutoFit/>
          </a:bodyPr>
          <a:lstStyle/>
          <a:p>
            <a:pPr indent="449580" algn="just">
              <a:spcAft>
                <a:spcPts val="0"/>
              </a:spcAft>
            </a:pPr>
            <a:r>
              <a:rPr lang="pl-PL" sz="2400" dirty="0">
                <a:ea typeface="Times New Roman" panose="02020603050405020304" pitchFamily="18" charset="0"/>
              </a:rPr>
              <a:t>Piekło oznacza </a:t>
            </a:r>
            <a:r>
              <a:rPr lang="pl-PL" sz="2400" b="1" dirty="0">
                <a:ea typeface="Times New Roman" panose="02020603050405020304" pitchFamily="18" charset="0"/>
              </a:rPr>
              <a:t>wieczne potępienie tych</a:t>
            </a:r>
            <a:r>
              <a:rPr lang="pl-PL" sz="2400" dirty="0">
                <a:ea typeface="Times New Roman" panose="02020603050405020304" pitchFamily="18" charset="0"/>
              </a:rPr>
              <a:t>, którzy umierają dobrowolnie w stanie grzechu śmiertelnego. Zasadnicza kara piekła polega na </a:t>
            </a:r>
            <a:r>
              <a:rPr lang="pl-PL" sz="2400" b="1" dirty="0">
                <a:ea typeface="Times New Roman" panose="02020603050405020304" pitchFamily="18" charset="0"/>
              </a:rPr>
              <a:t>wiecznym oddzieleniu od Boga;</a:t>
            </a:r>
            <a:r>
              <a:rPr lang="pl-PL" sz="2400" dirty="0">
                <a:ea typeface="Times New Roman" panose="02020603050405020304" pitchFamily="18" charset="0"/>
              </a:rPr>
              <a:t> wyłącznie w Bogu człowiek może osiągnąć życie i szczęście, dla których został stworzony i których pragnie. Chrystus wyraża tę rzeczywistość słowami: „Idźcie precz ode Mnie, przeklęci, w ogień wieczny” (Mt 25,41).  </a:t>
            </a:r>
          </a:p>
          <a:p>
            <a:pPr indent="450215" algn="just">
              <a:spcAft>
                <a:spcPts val="0"/>
              </a:spcAft>
            </a:pPr>
            <a:r>
              <a:rPr lang="pl-PL" sz="2400" dirty="0">
                <a:ea typeface="Times New Roman" panose="02020603050405020304" pitchFamily="18" charset="0"/>
              </a:rPr>
              <a:t>Bóg nie przeznacza nikogo do piekła; dokonuje się to przez </a:t>
            </a:r>
            <a:r>
              <a:rPr lang="pl-PL" sz="2400" b="1" dirty="0">
                <a:ea typeface="Times New Roman" panose="02020603050405020304" pitchFamily="18" charset="0"/>
              </a:rPr>
              <a:t>dobrowolne odwrócenie się od Boga</a:t>
            </a:r>
            <a:r>
              <a:rPr lang="pl-PL" sz="2400" dirty="0">
                <a:ea typeface="Times New Roman" panose="02020603050405020304" pitchFamily="18" charset="0"/>
              </a:rPr>
              <a:t> (grzech śmiertelny) i trwanie w nim aż do końca życia.       W liturgii eucharystycznej i w codziennych modlitwach swoich wiernych Kościół błaga o miłosierdzie Boga, który nie chce "niektórych zgubić, ale wszystkich doprowadzić do nawrócenia". </a:t>
            </a:r>
            <a:r>
              <a:rPr lang="pl-PL" sz="2400" b="1" dirty="0">
                <a:ea typeface="Times New Roman" panose="02020603050405020304" pitchFamily="18" charset="0"/>
              </a:rPr>
              <a:t> </a:t>
            </a:r>
            <a:endParaRPr lang="pl-PL" sz="2400" dirty="0">
              <a:ea typeface="Times New Roman" panose="02020603050405020304" pitchFamily="18" charset="0"/>
            </a:endParaRPr>
          </a:p>
        </p:txBody>
      </p:sp>
    </p:spTree>
    <p:extLst>
      <p:ext uri="{BB962C8B-B14F-4D97-AF65-F5344CB8AC3E}">
        <p14:creationId xmlns:p14="http://schemas.microsoft.com/office/powerpoint/2010/main" val="36970763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8000"/>
            <a:lum/>
            <a:extLst>
              <a:ext uri="{837473B0-CC2E-450A-ABE3-18F120FF3D39}">
                <a1611:picAttrSrcUrl xmlns:a1611="http://schemas.microsoft.com/office/drawing/2016/11/main" r:id="rId3"/>
              </a:ext>
            </a:extLst>
          </a:blip>
          <a:srcRect/>
          <a:stretch>
            <a:fillRect t="-17000" b="-17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09C307-BAB5-434E-9104-A4924405E129}"/>
              </a:ext>
            </a:extLst>
          </p:cNvPr>
          <p:cNvSpPr>
            <a:spLocks noGrp="1"/>
          </p:cNvSpPr>
          <p:nvPr>
            <p:ph type="title"/>
          </p:nvPr>
        </p:nvSpPr>
        <p:spPr/>
        <p:txBody>
          <a:bodyPr/>
          <a:lstStyle/>
          <a:p>
            <a:r>
              <a:rPr lang="pl-PL" b="1" dirty="0">
                <a:solidFill>
                  <a:srgbClr val="000066"/>
                </a:solidFill>
                <a:effectLst>
                  <a:outerShdw blurRad="38100" dist="38100" dir="2700000" algn="tl">
                    <a:srgbClr val="000000">
                      <a:alpha val="43137"/>
                    </a:srgbClr>
                  </a:outerShdw>
                </a:effectLst>
              </a:rPr>
              <a:t>NIEBO</a:t>
            </a:r>
          </a:p>
        </p:txBody>
      </p:sp>
      <p:pic>
        <p:nvPicPr>
          <p:cNvPr id="11" name="Symbol zastępczy zawartości 10">
            <a:extLst>
              <a:ext uri="{FF2B5EF4-FFF2-40B4-BE49-F238E27FC236}">
                <a16:creationId xmlns:a16="http://schemas.microsoft.com/office/drawing/2014/main" id="{14935C49-12AE-4E49-9B20-3209A11CBDC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24012" y="1164921"/>
            <a:ext cx="7283451" cy="4870808"/>
          </a:xfrm>
        </p:spPr>
      </p:pic>
      <p:sp>
        <p:nvSpPr>
          <p:cNvPr id="12" name="Prostokąt 11">
            <a:extLst>
              <a:ext uri="{FF2B5EF4-FFF2-40B4-BE49-F238E27FC236}">
                <a16:creationId xmlns:a16="http://schemas.microsoft.com/office/drawing/2014/main" id="{21BC5C85-E2DB-474F-B3B7-74CBF5A57E89}"/>
              </a:ext>
            </a:extLst>
          </p:cNvPr>
          <p:cNvSpPr/>
          <p:nvPr/>
        </p:nvSpPr>
        <p:spPr>
          <a:xfrm>
            <a:off x="3974925" y="6115278"/>
            <a:ext cx="6096000" cy="215444"/>
          </a:xfrm>
          <a:prstGeom prst="rect">
            <a:avLst/>
          </a:prstGeom>
        </p:spPr>
        <p:txBody>
          <a:bodyPr>
            <a:spAutoFit/>
          </a:bodyPr>
          <a:lstStyle/>
          <a:p>
            <a:r>
              <a:rPr lang="pl-PL" sz="800" dirty="0"/>
              <a:t>https://pixabay.com/pl/photos/s%C5%82o%C5%84ce-chmury-niebo-pochmurno-203792/</a:t>
            </a:r>
          </a:p>
        </p:txBody>
      </p:sp>
    </p:spTree>
    <p:extLst>
      <p:ext uri="{BB962C8B-B14F-4D97-AF65-F5344CB8AC3E}">
        <p14:creationId xmlns:p14="http://schemas.microsoft.com/office/powerpoint/2010/main" val="2985139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59F9C891-C82E-4B88-A9B6-9ED9DBD75E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0" y="323598"/>
            <a:ext cx="4070753" cy="5363217"/>
          </a:xfrm>
          <a:prstGeom prst="rect">
            <a:avLst/>
          </a:prstGeom>
        </p:spPr>
      </p:pic>
      <p:sp>
        <p:nvSpPr>
          <p:cNvPr id="6" name="pole tekstowe 5">
            <a:extLst>
              <a:ext uri="{FF2B5EF4-FFF2-40B4-BE49-F238E27FC236}">
                <a16:creationId xmlns:a16="http://schemas.microsoft.com/office/drawing/2014/main" id="{A0686EF9-74D1-46B1-BA29-1E5EEFF7BC09}"/>
              </a:ext>
            </a:extLst>
          </p:cNvPr>
          <p:cNvSpPr txBox="1"/>
          <p:nvPr/>
        </p:nvSpPr>
        <p:spPr>
          <a:xfrm>
            <a:off x="1052186" y="5812077"/>
            <a:ext cx="4070753" cy="723275"/>
          </a:xfrm>
          <a:prstGeom prst="rect">
            <a:avLst/>
          </a:prstGeom>
          <a:noFill/>
        </p:spPr>
        <p:txBody>
          <a:bodyPr wrap="square" rtlCol="0">
            <a:spAutoFit/>
          </a:bodyPr>
          <a:lstStyle/>
          <a:p>
            <a:pPr algn="ctr"/>
            <a:r>
              <a:rPr lang="pl-PL" sz="3200" b="1" dirty="0">
                <a:solidFill>
                  <a:srgbClr val="00246C"/>
                </a:solidFill>
                <a:effectLst>
                  <a:outerShdw blurRad="38100" dist="38100" dir="2700000" algn="tl">
                    <a:srgbClr val="000000">
                      <a:alpha val="43137"/>
                    </a:srgbClr>
                  </a:outerShdw>
                </a:effectLst>
              </a:rPr>
              <a:t>Św. Wojciech</a:t>
            </a:r>
          </a:p>
          <a:p>
            <a:r>
              <a:rPr lang="pl-PL" sz="900" dirty="0"/>
              <a:t>https://pl.wikipedia.org/wiki/Katoliccy_patroni_Polski#/media/Plik:Szt-adalbert.jpg</a:t>
            </a:r>
          </a:p>
        </p:txBody>
      </p:sp>
      <p:sp>
        <p:nvSpPr>
          <p:cNvPr id="7" name="Prostokąt 6">
            <a:extLst>
              <a:ext uri="{FF2B5EF4-FFF2-40B4-BE49-F238E27FC236}">
                <a16:creationId xmlns:a16="http://schemas.microsoft.com/office/drawing/2014/main" id="{AE670F32-B6DF-432B-BFA0-A724A740752E}"/>
              </a:ext>
            </a:extLst>
          </p:cNvPr>
          <p:cNvSpPr/>
          <p:nvPr/>
        </p:nvSpPr>
        <p:spPr>
          <a:xfrm>
            <a:off x="6846480" y="5800093"/>
            <a:ext cx="4365424" cy="723275"/>
          </a:xfrm>
          <a:prstGeom prst="rect">
            <a:avLst/>
          </a:prstGeom>
        </p:spPr>
        <p:txBody>
          <a:bodyPr wrap="square">
            <a:spAutoFit/>
          </a:bodyPr>
          <a:lstStyle/>
          <a:p>
            <a:pPr algn="ctr"/>
            <a:r>
              <a:rPr lang="pl-PL" sz="3200" b="1" dirty="0">
                <a:solidFill>
                  <a:srgbClr val="00246C"/>
                </a:solidFill>
                <a:effectLst>
                  <a:outerShdw blurRad="38100" dist="38100" dir="2700000" algn="tl">
                    <a:srgbClr val="000000">
                      <a:alpha val="43137"/>
                    </a:srgbClr>
                  </a:outerShdw>
                </a:effectLst>
              </a:rPr>
              <a:t>Św. Stanisław</a:t>
            </a:r>
          </a:p>
          <a:p>
            <a:r>
              <a:rPr lang="pl-PL" sz="900" dirty="0">
                <a:hlinkClick r:id="rId4"/>
              </a:rPr>
              <a:t>https://upload.wikimedia.org/wikipedia/commons/4/41/Sanctus_Stanislaus.JPG</a:t>
            </a:r>
            <a:r>
              <a:rPr lang="pl-PL" sz="900" dirty="0"/>
              <a:t> </a:t>
            </a:r>
          </a:p>
        </p:txBody>
      </p:sp>
      <p:pic>
        <p:nvPicPr>
          <p:cNvPr id="9" name="Obraz 8">
            <a:extLst>
              <a:ext uri="{FF2B5EF4-FFF2-40B4-BE49-F238E27FC236}">
                <a16:creationId xmlns:a16="http://schemas.microsoft.com/office/drawing/2014/main" id="{24EA2F9B-2687-4B7E-BEC0-ADE8350934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6480" y="334632"/>
            <a:ext cx="4271570" cy="5465461"/>
          </a:xfrm>
          <a:prstGeom prst="rect">
            <a:avLst/>
          </a:prstGeom>
        </p:spPr>
      </p:pic>
    </p:spTree>
    <p:extLst>
      <p:ext uri="{BB962C8B-B14F-4D97-AF65-F5344CB8AC3E}">
        <p14:creationId xmlns:p14="http://schemas.microsoft.com/office/powerpoint/2010/main" val="2937641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F9E7B850-19B4-49CC-B7BB-5E1BCE695AD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98537" y="794984"/>
            <a:ext cx="3390813" cy="5136541"/>
          </a:xfrm>
          <a:prstGeom prst="rect">
            <a:avLst/>
          </a:prstGeom>
          <a:noFill/>
          <a:ln>
            <a:noFill/>
          </a:ln>
        </p:spPr>
      </p:pic>
      <p:sp>
        <p:nvSpPr>
          <p:cNvPr id="7" name="Prostokąt 6">
            <a:extLst>
              <a:ext uri="{FF2B5EF4-FFF2-40B4-BE49-F238E27FC236}">
                <a16:creationId xmlns:a16="http://schemas.microsoft.com/office/drawing/2014/main" id="{20A55942-8956-4983-BF6B-EC5C93E64F1E}"/>
              </a:ext>
            </a:extLst>
          </p:cNvPr>
          <p:cNvSpPr/>
          <p:nvPr/>
        </p:nvSpPr>
        <p:spPr>
          <a:xfrm>
            <a:off x="203113" y="5931525"/>
            <a:ext cx="6096000" cy="723275"/>
          </a:xfrm>
          <a:prstGeom prst="rect">
            <a:avLst/>
          </a:prstGeom>
        </p:spPr>
        <p:txBody>
          <a:bodyPr>
            <a:spAutoFit/>
          </a:bodyPr>
          <a:lstStyle/>
          <a:p>
            <a:r>
              <a:rPr lang="pl-PL" sz="3200" dirty="0">
                <a:solidFill>
                  <a:srgbClr val="00246C"/>
                </a:solidFill>
                <a:effectLst>
                  <a:outerShdw blurRad="38100" dist="38100" dir="2700000" algn="tl">
                    <a:srgbClr val="000000">
                      <a:alpha val="43137"/>
                    </a:srgbClr>
                  </a:outerShdw>
                </a:effectLst>
              </a:rPr>
              <a:t>       </a:t>
            </a:r>
            <a:r>
              <a:rPr lang="pl-PL" sz="3200" b="1" dirty="0">
                <a:solidFill>
                  <a:srgbClr val="00246C"/>
                </a:solidFill>
                <a:effectLst>
                  <a:outerShdw blurRad="38100" dist="38100" dir="2700000" algn="tl">
                    <a:srgbClr val="000000">
                      <a:alpha val="43137"/>
                    </a:srgbClr>
                  </a:outerShdw>
                </a:effectLst>
              </a:rPr>
              <a:t>Św. Jadwiga</a:t>
            </a:r>
            <a:endParaRPr lang="pl-PL" sz="3200" b="1" dirty="0"/>
          </a:p>
          <a:p>
            <a:r>
              <a:rPr lang="pl-PL" sz="900" dirty="0"/>
              <a:t>https://pl.wikipedia.org/wiki/Polscy_%C5%9Bwi%C4%99ci_i_b%C5%82ogos%C5%82awieni#/media/Plik:Matejko_Jadwiga.jpg</a:t>
            </a:r>
          </a:p>
        </p:txBody>
      </p:sp>
      <p:pic>
        <p:nvPicPr>
          <p:cNvPr id="11" name="Obraz 10">
            <a:extLst>
              <a:ext uri="{FF2B5EF4-FFF2-40B4-BE49-F238E27FC236}">
                <a16:creationId xmlns:a16="http://schemas.microsoft.com/office/drawing/2014/main" id="{C18A137B-F16E-4A09-9DE1-B65C2567C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6275" y="203200"/>
            <a:ext cx="3219450" cy="5151120"/>
          </a:xfrm>
          <a:prstGeom prst="rect">
            <a:avLst/>
          </a:prstGeom>
        </p:spPr>
      </p:pic>
      <p:sp>
        <p:nvSpPr>
          <p:cNvPr id="13" name="Prostokąt 12">
            <a:extLst>
              <a:ext uri="{FF2B5EF4-FFF2-40B4-BE49-F238E27FC236}">
                <a16:creationId xmlns:a16="http://schemas.microsoft.com/office/drawing/2014/main" id="{E9C250CE-79A9-4BA1-AA2F-BC7E9A6E1656}"/>
              </a:ext>
            </a:extLst>
          </p:cNvPr>
          <p:cNvSpPr/>
          <p:nvPr/>
        </p:nvSpPr>
        <p:spPr>
          <a:xfrm>
            <a:off x="3784774" y="5208250"/>
            <a:ext cx="4483100" cy="723275"/>
          </a:xfrm>
          <a:prstGeom prst="rect">
            <a:avLst/>
          </a:prstGeom>
        </p:spPr>
        <p:txBody>
          <a:bodyPr wrap="square">
            <a:spAutoFit/>
          </a:bodyPr>
          <a:lstStyle/>
          <a:p>
            <a:pPr algn="ctr"/>
            <a:r>
              <a:rPr lang="pl-PL" sz="3200" b="1" dirty="0">
                <a:solidFill>
                  <a:srgbClr val="00246C"/>
                </a:solidFill>
                <a:effectLst>
                  <a:outerShdw blurRad="38100" dist="38100" dir="2700000" algn="tl">
                    <a:srgbClr val="000000">
                      <a:alpha val="43137"/>
                    </a:srgbClr>
                  </a:outerShdw>
                </a:effectLst>
              </a:rPr>
              <a:t>Św. Faustyna Kowalska</a:t>
            </a:r>
          </a:p>
          <a:p>
            <a:pPr algn="ctr"/>
            <a:r>
              <a:rPr lang="pl-PL" sz="900" dirty="0"/>
              <a:t>https://www.ipsb.nina.gov.pl/a/foto/sw-siostrfa-faustyna-kowalska-okolo-1935-roku</a:t>
            </a:r>
          </a:p>
        </p:txBody>
      </p:sp>
      <p:pic>
        <p:nvPicPr>
          <p:cNvPr id="15" name="Obraz 14">
            <a:extLst>
              <a:ext uri="{FF2B5EF4-FFF2-40B4-BE49-F238E27FC236}">
                <a16:creationId xmlns:a16="http://schemas.microsoft.com/office/drawing/2014/main" id="{4076097D-7F81-474D-BF4F-17D8968C42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07226" y="1435100"/>
            <a:ext cx="3178697" cy="4318000"/>
          </a:xfrm>
          <a:prstGeom prst="rect">
            <a:avLst/>
          </a:prstGeom>
        </p:spPr>
      </p:pic>
      <p:sp>
        <p:nvSpPr>
          <p:cNvPr id="16" name="Prostokąt 15">
            <a:extLst>
              <a:ext uri="{FF2B5EF4-FFF2-40B4-BE49-F238E27FC236}">
                <a16:creationId xmlns:a16="http://schemas.microsoft.com/office/drawing/2014/main" id="{2FB7151C-FBCF-4EEC-8CA6-50CC4EB2F998}"/>
              </a:ext>
            </a:extLst>
          </p:cNvPr>
          <p:cNvSpPr/>
          <p:nvPr/>
        </p:nvSpPr>
        <p:spPr>
          <a:xfrm>
            <a:off x="6731000" y="5931524"/>
            <a:ext cx="6096000" cy="723275"/>
          </a:xfrm>
          <a:prstGeom prst="rect">
            <a:avLst/>
          </a:prstGeom>
        </p:spPr>
        <p:txBody>
          <a:bodyPr>
            <a:spAutoFit/>
          </a:bodyPr>
          <a:lstStyle/>
          <a:p>
            <a:r>
              <a:rPr lang="pl-PL" sz="3200" b="1" dirty="0">
                <a:solidFill>
                  <a:srgbClr val="00246C"/>
                </a:solidFill>
                <a:effectLst>
                  <a:outerShdw blurRad="38100" dist="38100" dir="2700000" algn="tl">
                    <a:srgbClr val="000000">
                      <a:alpha val="43137"/>
                    </a:srgbClr>
                  </a:outerShdw>
                </a:effectLst>
              </a:rPr>
              <a:t>                 </a:t>
            </a:r>
            <a:r>
              <a:rPr lang="pl-PL" sz="3200" b="1" dirty="0" err="1">
                <a:solidFill>
                  <a:srgbClr val="00246C"/>
                </a:solidFill>
                <a:effectLst>
                  <a:outerShdw blurRad="38100" dist="38100" dir="2700000" algn="tl">
                    <a:srgbClr val="000000">
                      <a:alpha val="43137"/>
                    </a:srgbClr>
                  </a:outerShdw>
                </a:effectLst>
              </a:rPr>
              <a:t>Błog.Karolina</a:t>
            </a:r>
            <a:r>
              <a:rPr lang="pl-PL" sz="3200" b="1" dirty="0">
                <a:solidFill>
                  <a:srgbClr val="00246C"/>
                </a:solidFill>
                <a:effectLst>
                  <a:outerShdw blurRad="38100" dist="38100" dir="2700000" algn="tl">
                    <a:srgbClr val="000000">
                      <a:alpha val="43137"/>
                    </a:srgbClr>
                  </a:outerShdw>
                </a:effectLst>
              </a:rPr>
              <a:t> Kózka</a:t>
            </a:r>
          </a:p>
          <a:p>
            <a:r>
              <a:rPr lang="pl-PL" sz="900" dirty="0"/>
              <a:t>                                  https://upload.wikimedia.org/wikipedia/commons/8/8b/B%C5%82._Karolina_K%C3%B3zka.jpg</a:t>
            </a:r>
          </a:p>
        </p:txBody>
      </p:sp>
    </p:spTree>
    <p:extLst>
      <p:ext uri="{BB962C8B-B14F-4D97-AF65-F5344CB8AC3E}">
        <p14:creationId xmlns:p14="http://schemas.microsoft.com/office/powerpoint/2010/main" val="1514718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2BCE1870-219D-4C7E-9839-DCFC23459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4132" y="392390"/>
            <a:ext cx="3771472" cy="5321300"/>
          </a:xfrm>
          <a:prstGeom prst="rect">
            <a:avLst/>
          </a:prstGeom>
        </p:spPr>
      </p:pic>
      <p:sp>
        <p:nvSpPr>
          <p:cNvPr id="9" name="Prostokąt 8">
            <a:extLst>
              <a:ext uri="{FF2B5EF4-FFF2-40B4-BE49-F238E27FC236}">
                <a16:creationId xmlns:a16="http://schemas.microsoft.com/office/drawing/2014/main" id="{118011C5-CB4D-4C62-A5C1-FDB14E493094}"/>
              </a:ext>
            </a:extLst>
          </p:cNvPr>
          <p:cNvSpPr/>
          <p:nvPr/>
        </p:nvSpPr>
        <p:spPr>
          <a:xfrm>
            <a:off x="392168" y="5905872"/>
            <a:ext cx="6096000" cy="723275"/>
          </a:xfrm>
          <a:prstGeom prst="rect">
            <a:avLst/>
          </a:prstGeom>
        </p:spPr>
        <p:txBody>
          <a:bodyPr>
            <a:spAutoFit/>
          </a:bodyPr>
          <a:lstStyle/>
          <a:p>
            <a:pPr algn="ctr"/>
            <a:r>
              <a:rPr lang="pl-PL" sz="3200" b="1" dirty="0">
                <a:solidFill>
                  <a:srgbClr val="00246C"/>
                </a:solidFill>
                <a:effectLst>
                  <a:outerShdw blurRad="38100" dist="38100" dir="2700000" algn="tl">
                    <a:srgbClr val="000000">
                      <a:alpha val="43137"/>
                    </a:srgbClr>
                  </a:outerShdw>
                </a:effectLst>
              </a:rPr>
              <a:t>Św. Jan Paweł II</a:t>
            </a:r>
          </a:p>
          <a:p>
            <a:pPr algn="ctr"/>
            <a:r>
              <a:rPr lang="pl-PL" sz="900" dirty="0"/>
              <a:t>http://zsmsciszewice.pl/wp-content/uploads/2016/09/12112911574581.jpg</a:t>
            </a:r>
          </a:p>
        </p:txBody>
      </p:sp>
      <p:pic>
        <p:nvPicPr>
          <p:cNvPr id="11" name="Obraz 10">
            <a:extLst>
              <a:ext uri="{FF2B5EF4-FFF2-40B4-BE49-F238E27FC236}">
                <a16:creationId xmlns:a16="http://schemas.microsoft.com/office/drawing/2014/main" id="{97634F5E-27A1-4D07-B519-19F67FACA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3031" y="392390"/>
            <a:ext cx="3798078" cy="5321300"/>
          </a:xfrm>
          <a:prstGeom prst="rect">
            <a:avLst/>
          </a:prstGeom>
        </p:spPr>
      </p:pic>
      <p:sp>
        <p:nvSpPr>
          <p:cNvPr id="12" name="Prostokąt 11">
            <a:extLst>
              <a:ext uri="{FF2B5EF4-FFF2-40B4-BE49-F238E27FC236}">
                <a16:creationId xmlns:a16="http://schemas.microsoft.com/office/drawing/2014/main" id="{D4D17344-096B-4DE5-B227-D95FC99C1A9B}"/>
              </a:ext>
            </a:extLst>
          </p:cNvPr>
          <p:cNvSpPr/>
          <p:nvPr/>
        </p:nvSpPr>
        <p:spPr>
          <a:xfrm>
            <a:off x="6488168" y="5465336"/>
            <a:ext cx="5575300" cy="1000274"/>
          </a:xfrm>
          <a:prstGeom prst="rect">
            <a:avLst/>
          </a:prstGeom>
        </p:spPr>
        <p:txBody>
          <a:bodyPr wrap="square">
            <a:spAutoFit/>
          </a:bodyPr>
          <a:lstStyle/>
          <a:p>
            <a:endParaRPr lang="pl-PL" dirty="0"/>
          </a:p>
          <a:p>
            <a:pPr algn="ctr"/>
            <a:r>
              <a:rPr lang="pl-PL" sz="3200" b="1" dirty="0" err="1">
                <a:solidFill>
                  <a:srgbClr val="00246C"/>
                </a:solidFill>
                <a:effectLst>
                  <a:outerShdw blurRad="38100" dist="38100" dir="2700000" algn="tl">
                    <a:srgbClr val="000000">
                      <a:alpha val="43137"/>
                    </a:srgbClr>
                  </a:outerShdw>
                </a:effectLst>
              </a:rPr>
              <a:t>Błog.Ks.Jerzy</a:t>
            </a:r>
            <a:r>
              <a:rPr lang="pl-PL" sz="3200" b="1" dirty="0">
                <a:solidFill>
                  <a:srgbClr val="00246C"/>
                </a:solidFill>
                <a:effectLst>
                  <a:outerShdw blurRad="38100" dist="38100" dir="2700000" algn="tl">
                    <a:srgbClr val="000000">
                      <a:alpha val="43137"/>
                    </a:srgbClr>
                  </a:outerShdw>
                </a:effectLst>
              </a:rPr>
              <a:t> Popiełuszko</a:t>
            </a:r>
          </a:p>
          <a:p>
            <a:r>
              <a:rPr lang="pl-PL" sz="900" dirty="0"/>
              <a:t>                   https://smolice.eu/sanktuarium/relikwie-swietych-w-sanktuarium/bl-ksiadz-jerzy-popieluszko/</a:t>
            </a:r>
          </a:p>
        </p:txBody>
      </p:sp>
    </p:spTree>
    <p:extLst>
      <p:ext uri="{BB962C8B-B14F-4D97-AF65-F5344CB8AC3E}">
        <p14:creationId xmlns:p14="http://schemas.microsoft.com/office/powerpoint/2010/main" val="1948192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extLst>
              <a:ext uri="{837473B0-CC2E-450A-ABE3-18F120FF3D39}">
                <a1611:picAttrSrcUrl xmlns:a1611="http://schemas.microsoft.com/office/drawing/2016/11/main" r:id="rId3"/>
              </a:ext>
            </a:extLst>
          </a:blip>
          <a:srcRect/>
          <a:stretch>
            <a:fillRect t="-8000" b="-8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09C307-BAB5-434E-9104-A4924405E129}"/>
              </a:ext>
            </a:extLst>
          </p:cNvPr>
          <p:cNvSpPr>
            <a:spLocks noGrp="1"/>
          </p:cNvSpPr>
          <p:nvPr>
            <p:ph type="title"/>
          </p:nvPr>
        </p:nvSpPr>
        <p:spPr/>
        <p:txBody>
          <a:bodyPr/>
          <a:lstStyle/>
          <a:p>
            <a:r>
              <a:rPr lang="pl-PL" b="1" dirty="0">
                <a:solidFill>
                  <a:srgbClr val="000066"/>
                </a:solidFill>
                <a:effectLst>
                  <a:outerShdw blurRad="38100" dist="38100" dir="2700000" algn="tl">
                    <a:srgbClr val="000000">
                      <a:alpha val="43137"/>
                    </a:srgbClr>
                  </a:outerShdw>
                </a:effectLst>
              </a:rPr>
              <a:t>NIEBO</a:t>
            </a:r>
          </a:p>
        </p:txBody>
      </p:sp>
      <p:pic>
        <p:nvPicPr>
          <p:cNvPr id="7" name="Symbol zastępczy zawartości 7">
            <a:extLst>
              <a:ext uri="{FF2B5EF4-FFF2-40B4-BE49-F238E27FC236}">
                <a16:creationId xmlns:a16="http://schemas.microsoft.com/office/drawing/2014/main" id="{38EDFC41-A720-4B1F-9212-3005A2A1C8E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78098" y="1259510"/>
            <a:ext cx="8166651" cy="4585235"/>
          </a:xfrm>
        </p:spPr>
      </p:pic>
      <p:sp>
        <p:nvSpPr>
          <p:cNvPr id="8" name="Prostokąt 7">
            <a:extLst>
              <a:ext uri="{FF2B5EF4-FFF2-40B4-BE49-F238E27FC236}">
                <a16:creationId xmlns:a16="http://schemas.microsoft.com/office/drawing/2014/main" id="{3431FBCB-9C48-4730-901F-F3D65F61BD17}"/>
              </a:ext>
            </a:extLst>
          </p:cNvPr>
          <p:cNvSpPr/>
          <p:nvPr/>
        </p:nvSpPr>
        <p:spPr>
          <a:xfrm>
            <a:off x="4695137" y="5844745"/>
            <a:ext cx="6096000" cy="230832"/>
          </a:xfrm>
          <a:prstGeom prst="rect">
            <a:avLst/>
          </a:prstGeom>
        </p:spPr>
        <p:txBody>
          <a:bodyPr>
            <a:spAutoFit/>
          </a:bodyPr>
          <a:lstStyle/>
          <a:p>
            <a:r>
              <a:rPr lang="pl-PL" sz="900" dirty="0"/>
              <a:t>https://pixabay.com/pl/photos/cruz-zbawienie-ofiary-chrystus-3414883/</a:t>
            </a:r>
          </a:p>
        </p:txBody>
      </p:sp>
    </p:spTree>
    <p:extLst>
      <p:ext uri="{BB962C8B-B14F-4D97-AF65-F5344CB8AC3E}">
        <p14:creationId xmlns:p14="http://schemas.microsoft.com/office/powerpoint/2010/main" val="429078514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2000"/>
            <a:lum/>
            <a:extLst>
              <a:ext uri="{837473B0-CC2E-450A-ABE3-18F120FF3D39}">
                <a1611:picAttrSrcUrl xmlns:a1611="http://schemas.microsoft.com/office/drawing/2016/11/main" r:id="rId3"/>
              </a:ext>
            </a:extLst>
          </a:blip>
          <a:srcRect/>
          <a:stretch>
            <a:fillRect t="-8000" b="-8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109C307-BAB5-434E-9104-A4924405E129}"/>
              </a:ext>
            </a:extLst>
          </p:cNvPr>
          <p:cNvSpPr>
            <a:spLocks noGrp="1"/>
          </p:cNvSpPr>
          <p:nvPr>
            <p:ph type="title"/>
          </p:nvPr>
        </p:nvSpPr>
        <p:spPr/>
        <p:txBody>
          <a:bodyPr/>
          <a:lstStyle/>
          <a:p>
            <a:r>
              <a:rPr lang="pl-PL" b="1" dirty="0">
                <a:solidFill>
                  <a:srgbClr val="000066"/>
                </a:solidFill>
                <a:effectLst>
                  <a:outerShdw blurRad="38100" dist="38100" dir="2700000" algn="tl">
                    <a:srgbClr val="000000">
                      <a:alpha val="43137"/>
                    </a:srgbClr>
                  </a:outerShdw>
                </a:effectLst>
              </a:rPr>
              <a:t>NIEBO</a:t>
            </a:r>
          </a:p>
        </p:txBody>
      </p:sp>
      <p:sp>
        <p:nvSpPr>
          <p:cNvPr id="5" name="Prostokąt 4">
            <a:extLst>
              <a:ext uri="{FF2B5EF4-FFF2-40B4-BE49-F238E27FC236}">
                <a16:creationId xmlns:a16="http://schemas.microsoft.com/office/drawing/2014/main" id="{A09A9F08-A7A3-4EFA-88B4-4DBD36DE7578}"/>
              </a:ext>
            </a:extLst>
          </p:cNvPr>
          <p:cNvSpPr/>
          <p:nvPr/>
        </p:nvSpPr>
        <p:spPr>
          <a:xfrm>
            <a:off x="838201" y="1593562"/>
            <a:ext cx="10836058" cy="3369256"/>
          </a:xfrm>
          <a:prstGeom prst="rect">
            <a:avLst/>
          </a:prstGeom>
        </p:spPr>
        <p:txBody>
          <a:bodyPr wrap="square">
            <a:spAutoFit/>
          </a:bodyPr>
          <a:lstStyle/>
          <a:p>
            <a:pPr algn="just">
              <a:lnSpc>
                <a:spcPct val="107000"/>
              </a:lnSpc>
              <a:spcAft>
                <a:spcPts val="0"/>
              </a:spcAft>
            </a:pPr>
            <a:r>
              <a:rPr lang="pl-PL" sz="2000" i="1" dirty="0">
                <a:latin typeface="Times New Roman" panose="02020603050405020304" pitchFamily="18" charset="0"/>
                <a:ea typeface="Calibri" panose="020F0502020204030204" pitchFamily="34" charset="0"/>
                <a:cs typeface="Times New Roman" panose="02020603050405020304" pitchFamily="18" charset="0"/>
              </a:rPr>
              <a:t>Jezus słysząc to, rzekł mu: «Jednego ci jeszcze brak: sprzedaj wszystko, co masz, i rozdaj ubogim,          a będziesz miał skarb w niebie; potem przyjdź i chodź ze Mną». Gdy to usłyszał, mocno się zasmucił, gdyż był bardzo bogaty. Łk 18,22-23</a:t>
            </a:r>
            <a:endParaRPr lang="pl-PL"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l-PL" sz="2000" i="1" dirty="0">
                <a:latin typeface="Times New Roman" panose="02020603050405020304" pitchFamily="18" charset="0"/>
                <a:ea typeface="Calibri" panose="020F0502020204030204" pitchFamily="34" charset="0"/>
                <a:cs typeface="Times New Roman" panose="02020603050405020304" pitchFamily="18" charset="0"/>
              </a:rPr>
              <a:t> </a:t>
            </a:r>
            <a:endParaRPr lang="pl-PL"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l-PL" sz="2000" i="1" dirty="0">
                <a:latin typeface="Times New Roman" panose="02020603050405020304" pitchFamily="18" charset="0"/>
                <a:ea typeface="Calibri" panose="020F0502020204030204" pitchFamily="34" charset="0"/>
                <a:cs typeface="Times New Roman" panose="02020603050405020304" pitchFamily="18" charset="0"/>
              </a:rPr>
              <a:t>Tak dzieje się z każdym, kto skarby gromadzi dla siebie, a nie jest bogaty przed Bogiem. </a:t>
            </a:r>
            <a:r>
              <a:rPr lang="pl-PL" sz="2000" i="1" dirty="0" err="1">
                <a:latin typeface="Times New Roman" panose="02020603050405020304" pitchFamily="18" charset="0"/>
                <a:ea typeface="Calibri" panose="020F0502020204030204" pitchFamily="34" charset="0"/>
                <a:cs typeface="Times New Roman" panose="02020603050405020304" pitchFamily="18" charset="0"/>
              </a:rPr>
              <a:t>Łk</a:t>
            </a:r>
            <a:r>
              <a:rPr lang="pl-PL" sz="2000" i="1" dirty="0">
                <a:latin typeface="Times New Roman" panose="02020603050405020304" pitchFamily="18" charset="0"/>
                <a:ea typeface="Calibri" panose="020F0502020204030204" pitchFamily="34" charset="0"/>
                <a:cs typeface="Times New Roman" panose="02020603050405020304" pitchFamily="18" charset="0"/>
              </a:rPr>
              <a:t> 12,21</a:t>
            </a:r>
            <a:endParaRPr lang="pl-PL"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l-PL" sz="2000" i="1" dirty="0">
                <a:latin typeface="Times New Roman" panose="02020603050405020304" pitchFamily="18" charset="0"/>
                <a:ea typeface="Calibri" panose="020F0502020204030204" pitchFamily="34" charset="0"/>
                <a:cs typeface="Times New Roman" panose="02020603050405020304" pitchFamily="18" charset="0"/>
              </a:rPr>
              <a:t>  </a:t>
            </a:r>
            <a:endParaRPr lang="pl-PL" sz="2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pl-PL" sz="2000" i="1" dirty="0">
                <a:latin typeface="Times New Roman" panose="02020603050405020304" pitchFamily="18" charset="0"/>
                <a:ea typeface="Calibri" panose="020F0502020204030204" pitchFamily="34" charset="0"/>
                <a:cs typeface="Times New Roman" panose="02020603050405020304" pitchFamily="18" charset="0"/>
              </a:rPr>
              <a:t>Królestwo niebieskie podobne jest do skarbu ukrytego w roli. Znalazł go pewien człowiek i ukrył ponownie. Uradowany poszedł, sprzedał wszystko, co miał, i kupił tę rolę. Dalej, podobne jest królestwo niebieskie do kupca, poszukującego pięknych pereł. Gdy znalazł jedną drogocenną perłę, poszedł, sprzedał wszystko, co miał, i kupił ją. Mt 13,44-46</a:t>
            </a:r>
            <a:endParaRPr lang="pl-PL"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37223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5D05-0779-46E0-A010-197FC44BB223}"/>
              </a:ext>
            </a:extLst>
          </p:cNvPr>
          <p:cNvSpPr>
            <a:spLocks noGrp="1"/>
          </p:cNvSpPr>
          <p:nvPr>
            <p:ph type="title"/>
          </p:nvPr>
        </p:nvSpPr>
        <p:spPr>
          <a:xfrm>
            <a:off x="838200" y="365125"/>
            <a:ext cx="10515600" cy="6038497"/>
          </a:xfrm>
          <a:blipFill dpi="0" rotWithShape="1">
            <a:blip r:embed="rId2">
              <a:alphaModFix amt="39000"/>
            </a:blip>
            <a:srcRect/>
            <a:tile tx="0" ty="0" sx="100000" sy="100000" flip="none" algn="tl"/>
          </a:blipFill>
        </p:spPr>
        <p:txBody>
          <a:bodyPr/>
          <a:lstStyle/>
          <a:p>
            <a:r>
              <a:rPr lang="pl-PL" b="1" dirty="0"/>
              <a:t>          LICYTACJA</a:t>
            </a:r>
          </a:p>
        </p:txBody>
      </p:sp>
      <p:pic>
        <p:nvPicPr>
          <p:cNvPr id="5" name="Grafika 4" descr="Młotek">
            <a:extLst>
              <a:ext uri="{FF2B5EF4-FFF2-40B4-BE49-F238E27FC236}">
                <a16:creationId xmlns:a16="http://schemas.microsoft.com/office/drawing/2014/main" id="{38D0C4D1-9E5A-4AE7-AE2F-EF614FBF5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3589" y="1130795"/>
            <a:ext cx="3855308" cy="3855308"/>
          </a:xfrm>
          <a:prstGeom prst="rect">
            <a:avLst/>
          </a:prstGeom>
        </p:spPr>
      </p:pic>
    </p:spTree>
    <p:extLst>
      <p:ext uri="{BB962C8B-B14F-4D97-AF65-F5344CB8AC3E}">
        <p14:creationId xmlns:p14="http://schemas.microsoft.com/office/powerpoint/2010/main" val="3482849492"/>
      </p:ext>
    </p:extLst>
  </p:cSld>
  <p:clrMapOvr>
    <a:masterClrMapping/>
  </p:clrMapOvr>
  <mc:AlternateContent xmlns:mc="http://schemas.openxmlformats.org/markup-compatibility/2006" xmlns:p14="http://schemas.microsoft.com/office/powerpoint/2010/main">
    <mc:Choice Requires="p14">
      <p:transition spd="slow" p14:dur="1500">
        <p:cover/>
      </p:transition>
    </mc:Choice>
    <mc:Fallback xmlns="">
      <p:transition spd="slow">
        <p:cov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Klaps, Czarny, Cięcie, Dyrektor, Scena, Łupków">
            <a:extLst>
              <a:ext uri="{FF2B5EF4-FFF2-40B4-BE49-F238E27FC236}">
                <a16:creationId xmlns:a16="http://schemas.microsoft.com/office/drawing/2014/main" id="{85636708-C1DF-429D-A535-75C47600D60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92679" y="538619"/>
            <a:ext cx="6483681" cy="5406251"/>
          </a:xfrm>
          <a:prstGeom prst="rect">
            <a:avLst/>
          </a:prstGeom>
          <a:noFill/>
          <a:ln>
            <a:noFill/>
          </a:ln>
        </p:spPr>
      </p:pic>
      <p:sp>
        <p:nvSpPr>
          <p:cNvPr id="5" name="Prostokąt 4">
            <a:extLst>
              <a:ext uri="{FF2B5EF4-FFF2-40B4-BE49-F238E27FC236}">
                <a16:creationId xmlns:a16="http://schemas.microsoft.com/office/drawing/2014/main" id="{FB44FAB5-CD2A-4CDE-BEF0-8865E1E20F42}"/>
              </a:ext>
            </a:extLst>
          </p:cNvPr>
          <p:cNvSpPr/>
          <p:nvPr/>
        </p:nvSpPr>
        <p:spPr>
          <a:xfrm>
            <a:off x="3185786" y="5944870"/>
            <a:ext cx="6096000" cy="233975"/>
          </a:xfrm>
          <a:prstGeom prst="rect">
            <a:avLst/>
          </a:prstGeom>
        </p:spPr>
        <p:txBody>
          <a:bodyPr>
            <a:spAutoFit/>
          </a:bodyPr>
          <a:lstStyle/>
          <a:p>
            <a:pPr>
              <a:lnSpc>
                <a:spcPct val="107000"/>
              </a:lnSpc>
              <a:spcAft>
                <a:spcPts val="800"/>
              </a:spcAft>
            </a:pPr>
            <a:r>
              <a:rPr lang="pl-PL"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https://pixabay.com/pl/vectors/klaps-czarny-ci%C4%99cie-dyrektor-scena-29986/</a:t>
            </a:r>
            <a:endParaRPr lang="pl-PL" sz="9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778155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5D05-0779-46E0-A010-197FC44BB223}"/>
              </a:ext>
            </a:extLst>
          </p:cNvPr>
          <p:cNvSpPr>
            <a:spLocks noGrp="1"/>
          </p:cNvSpPr>
          <p:nvPr>
            <p:ph type="title"/>
          </p:nvPr>
        </p:nvSpPr>
        <p:spPr>
          <a:blipFill dpi="0" rotWithShape="1">
            <a:blip r:embed="rId3">
              <a:alphaModFix amt="39000"/>
            </a:blip>
            <a:srcRect/>
            <a:tile tx="0" ty="0" sx="100000" sy="100000" flip="none" algn="tl"/>
          </a:blipFill>
        </p:spPr>
        <p:txBody>
          <a:bodyPr/>
          <a:lstStyle/>
          <a:p>
            <a:r>
              <a:rPr lang="pl-PL" b="1" dirty="0"/>
              <a:t>LICYTACJA</a:t>
            </a:r>
          </a:p>
        </p:txBody>
      </p:sp>
      <p:pic>
        <p:nvPicPr>
          <p:cNvPr id="5" name="Grafika 4" descr="Młotek">
            <a:extLst>
              <a:ext uri="{FF2B5EF4-FFF2-40B4-BE49-F238E27FC236}">
                <a16:creationId xmlns:a16="http://schemas.microsoft.com/office/drawing/2014/main" id="{38D0C4D1-9E5A-4AE7-AE2F-EF614FBF59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5156" y="454378"/>
            <a:ext cx="914400" cy="914400"/>
          </a:xfrm>
          <a:prstGeom prst="rect">
            <a:avLst/>
          </a:prstGeom>
        </p:spPr>
      </p:pic>
      <p:pic>
        <p:nvPicPr>
          <p:cNvPr id="4" name="Obraz 3">
            <a:extLst>
              <a:ext uri="{FF2B5EF4-FFF2-40B4-BE49-F238E27FC236}">
                <a16:creationId xmlns:a16="http://schemas.microsoft.com/office/drawing/2014/main" id="{27B0BE13-36F2-4275-AE2A-A632A4FF82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36520" y="1690688"/>
            <a:ext cx="6918960" cy="4612640"/>
          </a:xfrm>
          <a:prstGeom prst="rect">
            <a:avLst/>
          </a:prstGeom>
        </p:spPr>
      </p:pic>
      <p:sp>
        <p:nvSpPr>
          <p:cNvPr id="6" name="Prostokąt 5">
            <a:extLst>
              <a:ext uri="{FF2B5EF4-FFF2-40B4-BE49-F238E27FC236}">
                <a16:creationId xmlns:a16="http://schemas.microsoft.com/office/drawing/2014/main" id="{82DAF0C0-0149-4024-BCBD-036E1568CF71}"/>
              </a:ext>
            </a:extLst>
          </p:cNvPr>
          <p:cNvSpPr/>
          <p:nvPr/>
        </p:nvSpPr>
        <p:spPr>
          <a:xfrm>
            <a:off x="3608070" y="5167312"/>
            <a:ext cx="6096000" cy="230832"/>
          </a:xfrm>
          <a:prstGeom prst="rect">
            <a:avLst/>
          </a:prstGeom>
        </p:spPr>
        <p:txBody>
          <a:bodyPr>
            <a:spAutoFit/>
          </a:bodyPr>
          <a:lstStyle/>
          <a:p>
            <a:r>
              <a:rPr lang="pl-PL" sz="900" dirty="0"/>
              <a:t>https://pixabay.com/pl/photos/z%C5%82ota-bi%C5%BCuteria-z%C5%82ota-bi%C5%BCuteria-2920596/</a:t>
            </a:r>
          </a:p>
        </p:txBody>
      </p:sp>
    </p:spTree>
    <p:extLst>
      <p:ext uri="{BB962C8B-B14F-4D97-AF65-F5344CB8AC3E}">
        <p14:creationId xmlns:p14="http://schemas.microsoft.com/office/powerpoint/2010/main" val="1027643874"/>
      </p:ext>
    </p:extLst>
  </p:cSld>
  <p:clrMapOvr>
    <a:masterClrMapping/>
  </p:clrMapOvr>
  <p:transition spd="slow">
    <p:cover/>
    <p:sndAc>
      <p:stSnd>
        <p:snd r:embed="rId2" name="hammer.wav"/>
      </p:stSnd>
    </p:sndAc>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5D05-0779-46E0-A010-197FC44BB223}"/>
              </a:ext>
            </a:extLst>
          </p:cNvPr>
          <p:cNvSpPr>
            <a:spLocks noGrp="1"/>
          </p:cNvSpPr>
          <p:nvPr>
            <p:ph type="title"/>
          </p:nvPr>
        </p:nvSpPr>
        <p:spPr>
          <a:blipFill dpi="0" rotWithShape="1">
            <a:blip r:embed="rId2">
              <a:alphaModFix amt="39000"/>
            </a:blip>
            <a:srcRect/>
            <a:tile tx="0" ty="0" sx="100000" sy="100000" flip="none" algn="tl"/>
          </a:blipFill>
        </p:spPr>
        <p:txBody>
          <a:bodyPr/>
          <a:lstStyle/>
          <a:p>
            <a:r>
              <a:rPr lang="pl-PL" b="1" dirty="0"/>
              <a:t>LICYTACJA</a:t>
            </a:r>
          </a:p>
        </p:txBody>
      </p:sp>
      <p:pic>
        <p:nvPicPr>
          <p:cNvPr id="5" name="Grafika 4" descr="Młotek">
            <a:extLst>
              <a:ext uri="{FF2B5EF4-FFF2-40B4-BE49-F238E27FC236}">
                <a16:creationId xmlns:a16="http://schemas.microsoft.com/office/drawing/2014/main" id="{38D0C4D1-9E5A-4AE7-AE2F-EF614FBF5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5156" y="454378"/>
            <a:ext cx="914400" cy="914400"/>
          </a:xfrm>
          <a:prstGeom prst="rect">
            <a:avLst/>
          </a:prstGeom>
        </p:spPr>
      </p:pic>
      <p:pic>
        <p:nvPicPr>
          <p:cNvPr id="6" name="Obraz 5" descr="Książki, Drzwi, Wejście, Kultura, Biblioteka, Wiedza">
            <a:extLst>
              <a:ext uri="{FF2B5EF4-FFF2-40B4-BE49-F238E27FC236}">
                <a16:creationId xmlns:a16="http://schemas.microsoft.com/office/drawing/2014/main" id="{20558718-0BC2-4D08-B0EC-9440CFC29D0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07030" y="1965960"/>
            <a:ext cx="5760720" cy="3840480"/>
          </a:xfrm>
          <a:prstGeom prst="rect">
            <a:avLst/>
          </a:prstGeom>
          <a:noFill/>
          <a:ln>
            <a:noFill/>
          </a:ln>
        </p:spPr>
      </p:pic>
      <p:sp>
        <p:nvSpPr>
          <p:cNvPr id="4" name="Prostokąt 3">
            <a:extLst>
              <a:ext uri="{FF2B5EF4-FFF2-40B4-BE49-F238E27FC236}">
                <a16:creationId xmlns:a16="http://schemas.microsoft.com/office/drawing/2014/main" id="{DF8D1FCD-897D-4136-96C4-6A5DC132131F}"/>
              </a:ext>
            </a:extLst>
          </p:cNvPr>
          <p:cNvSpPr/>
          <p:nvPr/>
        </p:nvSpPr>
        <p:spPr>
          <a:xfrm>
            <a:off x="3276600" y="5966296"/>
            <a:ext cx="6096000" cy="230832"/>
          </a:xfrm>
          <a:prstGeom prst="rect">
            <a:avLst/>
          </a:prstGeom>
        </p:spPr>
        <p:txBody>
          <a:bodyPr>
            <a:spAutoFit/>
          </a:bodyPr>
          <a:lstStyle/>
          <a:p>
            <a:r>
              <a:rPr lang="pl-PL" sz="900" dirty="0"/>
              <a:t>https://pixabay.com/pl/photos/ksi%C4%85%C5%BCki-drzwi-wej%C5%9Bcie-kultura-1655783/</a:t>
            </a:r>
          </a:p>
        </p:txBody>
      </p:sp>
    </p:spTree>
    <p:extLst>
      <p:ext uri="{BB962C8B-B14F-4D97-AF65-F5344CB8AC3E}">
        <p14:creationId xmlns:p14="http://schemas.microsoft.com/office/powerpoint/2010/main" val="2426097300"/>
      </p:ext>
    </p:extLst>
  </p:cSld>
  <p:clrMapOvr>
    <a:masterClrMapping/>
  </p:clrMapOvr>
  <p:transition spd="slow">
    <p:cove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5D05-0779-46E0-A010-197FC44BB223}"/>
              </a:ext>
            </a:extLst>
          </p:cNvPr>
          <p:cNvSpPr>
            <a:spLocks noGrp="1"/>
          </p:cNvSpPr>
          <p:nvPr>
            <p:ph type="title"/>
          </p:nvPr>
        </p:nvSpPr>
        <p:spPr>
          <a:blipFill dpi="0" rotWithShape="1">
            <a:blip r:embed="rId2">
              <a:alphaModFix amt="39000"/>
            </a:blip>
            <a:srcRect/>
            <a:tile tx="0" ty="0" sx="100000" sy="100000" flip="none" algn="tl"/>
          </a:blipFill>
        </p:spPr>
        <p:txBody>
          <a:bodyPr/>
          <a:lstStyle/>
          <a:p>
            <a:r>
              <a:rPr lang="pl-PL" b="1" dirty="0"/>
              <a:t>LICYTACJA</a:t>
            </a:r>
          </a:p>
        </p:txBody>
      </p:sp>
      <p:pic>
        <p:nvPicPr>
          <p:cNvPr id="5" name="Grafika 4" descr="Młotek">
            <a:extLst>
              <a:ext uri="{FF2B5EF4-FFF2-40B4-BE49-F238E27FC236}">
                <a16:creationId xmlns:a16="http://schemas.microsoft.com/office/drawing/2014/main" id="{38D0C4D1-9E5A-4AE7-AE2F-EF614FBF5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5156" y="454378"/>
            <a:ext cx="914400" cy="914400"/>
          </a:xfrm>
          <a:prstGeom prst="rect">
            <a:avLst/>
          </a:prstGeom>
        </p:spPr>
      </p:pic>
      <p:pic>
        <p:nvPicPr>
          <p:cNvPr id="6" name="Obraz 5" descr="Martwa Natura, Róż, Perfumy, Butelek Perfum, Zapach">
            <a:extLst>
              <a:ext uri="{FF2B5EF4-FFF2-40B4-BE49-F238E27FC236}">
                <a16:creationId xmlns:a16="http://schemas.microsoft.com/office/drawing/2014/main" id="{6EB31B0D-8881-4283-9B2E-B482B1169AF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75610" y="1965960"/>
            <a:ext cx="5760720" cy="3840480"/>
          </a:xfrm>
          <a:prstGeom prst="rect">
            <a:avLst/>
          </a:prstGeom>
          <a:noFill/>
          <a:ln>
            <a:noFill/>
          </a:ln>
        </p:spPr>
      </p:pic>
      <p:sp>
        <p:nvSpPr>
          <p:cNvPr id="4" name="Prostokąt 3">
            <a:extLst>
              <a:ext uri="{FF2B5EF4-FFF2-40B4-BE49-F238E27FC236}">
                <a16:creationId xmlns:a16="http://schemas.microsoft.com/office/drawing/2014/main" id="{13D23F6C-9996-4EDC-9C62-CA2C0555B64B}"/>
              </a:ext>
            </a:extLst>
          </p:cNvPr>
          <p:cNvSpPr/>
          <p:nvPr/>
        </p:nvSpPr>
        <p:spPr>
          <a:xfrm>
            <a:off x="3855156" y="5850880"/>
            <a:ext cx="6096000" cy="230832"/>
          </a:xfrm>
          <a:prstGeom prst="rect">
            <a:avLst/>
          </a:prstGeom>
        </p:spPr>
        <p:txBody>
          <a:bodyPr>
            <a:spAutoFit/>
          </a:bodyPr>
          <a:lstStyle/>
          <a:p>
            <a:r>
              <a:rPr lang="pl-PL" sz="900" dirty="0"/>
              <a:t>https://pixabay.com/pl/photos/martwa-natura-r%C3%B3%C5%BC-perfumy-1460067/</a:t>
            </a:r>
          </a:p>
        </p:txBody>
      </p:sp>
    </p:spTree>
    <p:extLst>
      <p:ext uri="{BB962C8B-B14F-4D97-AF65-F5344CB8AC3E}">
        <p14:creationId xmlns:p14="http://schemas.microsoft.com/office/powerpoint/2010/main" val="1809178419"/>
      </p:ext>
    </p:extLst>
  </p:cSld>
  <p:clrMapOvr>
    <a:masterClrMapping/>
  </p:clrMapOvr>
  <p:transition spd="slow">
    <p:cove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5D05-0779-46E0-A010-197FC44BB223}"/>
              </a:ext>
            </a:extLst>
          </p:cNvPr>
          <p:cNvSpPr>
            <a:spLocks noGrp="1"/>
          </p:cNvSpPr>
          <p:nvPr>
            <p:ph type="title"/>
          </p:nvPr>
        </p:nvSpPr>
        <p:spPr>
          <a:blipFill dpi="0" rotWithShape="1">
            <a:blip r:embed="rId2">
              <a:alphaModFix amt="39000"/>
            </a:blip>
            <a:srcRect/>
            <a:tile tx="0" ty="0" sx="100000" sy="100000" flip="none" algn="tl"/>
          </a:blipFill>
        </p:spPr>
        <p:txBody>
          <a:bodyPr/>
          <a:lstStyle/>
          <a:p>
            <a:r>
              <a:rPr lang="pl-PL" b="1" dirty="0"/>
              <a:t>LICYTACJA</a:t>
            </a:r>
          </a:p>
        </p:txBody>
      </p:sp>
      <p:pic>
        <p:nvPicPr>
          <p:cNvPr id="5" name="Grafika 4" descr="Młotek">
            <a:extLst>
              <a:ext uri="{FF2B5EF4-FFF2-40B4-BE49-F238E27FC236}">
                <a16:creationId xmlns:a16="http://schemas.microsoft.com/office/drawing/2014/main" id="{38D0C4D1-9E5A-4AE7-AE2F-EF614FBF5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5156" y="454378"/>
            <a:ext cx="914400" cy="914400"/>
          </a:xfrm>
          <a:prstGeom prst="rect">
            <a:avLst/>
          </a:prstGeom>
        </p:spPr>
      </p:pic>
      <p:pic>
        <p:nvPicPr>
          <p:cNvPr id="4" name="Obraz 3">
            <a:extLst>
              <a:ext uri="{FF2B5EF4-FFF2-40B4-BE49-F238E27FC236}">
                <a16:creationId xmlns:a16="http://schemas.microsoft.com/office/drawing/2014/main" id="{2B61EB76-16FE-467C-96A7-67B3AE8C89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1863725"/>
            <a:ext cx="9144000" cy="4629150"/>
          </a:xfrm>
          <a:prstGeom prst="rect">
            <a:avLst/>
          </a:prstGeom>
        </p:spPr>
      </p:pic>
      <p:sp>
        <p:nvSpPr>
          <p:cNvPr id="6" name="Prostokąt 5">
            <a:extLst>
              <a:ext uri="{FF2B5EF4-FFF2-40B4-BE49-F238E27FC236}">
                <a16:creationId xmlns:a16="http://schemas.microsoft.com/office/drawing/2014/main" id="{3089CA7A-2C82-4525-84D6-A8539F1CECC5}"/>
              </a:ext>
            </a:extLst>
          </p:cNvPr>
          <p:cNvSpPr/>
          <p:nvPr/>
        </p:nvSpPr>
        <p:spPr>
          <a:xfrm>
            <a:off x="4179570" y="6435080"/>
            <a:ext cx="6096000" cy="230832"/>
          </a:xfrm>
          <a:prstGeom prst="rect">
            <a:avLst/>
          </a:prstGeom>
        </p:spPr>
        <p:txBody>
          <a:bodyPr>
            <a:spAutoFit/>
          </a:bodyPr>
          <a:lstStyle/>
          <a:p>
            <a:r>
              <a:rPr lang="pl-PL" sz="900" dirty="0"/>
              <a:t>https://pixabay.com/pl/illustrations/serce-czekoladki-prezent-opakowania-3112403/</a:t>
            </a:r>
          </a:p>
        </p:txBody>
      </p:sp>
    </p:spTree>
    <p:extLst>
      <p:ext uri="{BB962C8B-B14F-4D97-AF65-F5344CB8AC3E}">
        <p14:creationId xmlns:p14="http://schemas.microsoft.com/office/powerpoint/2010/main" val="781614578"/>
      </p:ext>
    </p:extLst>
  </p:cSld>
  <p:clrMapOvr>
    <a:masterClrMapping/>
  </p:clrMapOvr>
  <p:transition spd="slow">
    <p:cove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5D05-0779-46E0-A010-197FC44BB223}"/>
              </a:ext>
            </a:extLst>
          </p:cNvPr>
          <p:cNvSpPr>
            <a:spLocks noGrp="1"/>
          </p:cNvSpPr>
          <p:nvPr>
            <p:ph type="title"/>
          </p:nvPr>
        </p:nvSpPr>
        <p:spPr>
          <a:blipFill dpi="0" rotWithShape="1">
            <a:blip r:embed="rId2">
              <a:alphaModFix amt="39000"/>
            </a:blip>
            <a:srcRect/>
            <a:tile tx="0" ty="0" sx="100000" sy="100000" flip="none" algn="tl"/>
          </a:blipFill>
        </p:spPr>
        <p:txBody>
          <a:bodyPr/>
          <a:lstStyle/>
          <a:p>
            <a:r>
              <a:rPr lang="pl-PL" b="1" dirty="0"/>
              <a:t>LICYTACJA</a:t>
            </a:r>
          </a:p>
        </p:txBody>
      </p:sp>
      <p:pic>
        <p:nvPicPr>
          <p:cNvPr id="5" name="Grafika 4" descr="Młotek">
            <a:extLst>
              <a:ext uri="{FF2B5EF4-FFF2-40B4-BE49-F238E27FC236}">
                <a16:creationId xmlns:a16="http://schemas.microsoft.com/office/drawing/2014/main" id="{38D0C4D1-9E5A-4AE7-AE2F-EF614FBF5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5156" y="454378"/>
            <a:ext cx="914400" cy="914400"/>
          </a:xfrm>
          <a:prstGeom prst="rect">
            <a:avLst/>
          </a:prstGeom>
        </p:spPr>
      </p:pic>
      <p:pic>
        <p:nvPicPr>
          <p:cNvPr id="4" name="Obraz 3">
            <a:extLst>
              <a:ext uri="{FF2B5EF4-FFF2-40B4-BE49-F238E27FC236}">
                <a16:creationId xmlns:a16="http://schemas.microsoft.com/office/drawing/2014/main" id="{B0F8B38A-188C-49F4-A66C-0528E5A9FD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0569" y="1676788"/>
            <a:ext cx="7511441" cy="4991978"/>
          </a:xfrm>
          <a:prstGeom prst="rect">
            <a:avLst/>
          </a:prstGeom>
        </p:spPr>
      </p:pic>
      <p:sp>
        <p:nvSpPr>
          <p:cNvPr id="6" name="Prostokąt 5">
            <a:extLst>
              <a:ext uri="{FF2B5EF4-FFF2-40B4-BE49-F238E27FC236}">
                <a16:creationId xmlns:a16="http://schemas.microsoft.com/office/drawing/2014/main" id="{BCF61E96-F9E3-4B80-B711-788BD9B9BEE8}"/>
              </a:ext>
            </a:extLst>
          </p:cNvPr>
          <p:cNvSpPr/>
          <p:nvPr/>
        </p:nvSpPr>
        <p:spPr>
          <a:xfrm>
            <a:off x="4312356" y="6627168"/>
            <a:ext cx="6096000" cy="230832"/>
          </a:xfrm>
          <a:prstGeom prst="rect">
            <a:avLst/>
          </a:prstGeom>
        </p:spPr>
        <p:txBody>
          <a:bodyPr>
            <a:spAutoFit/>
          </a:bodyPr>
          <a:lstStyle/>
          <a:p>
            <a:r>
              <a:rPr lang="pl-PL" sz="900" dirty="0"/>
              <a:t>https://pixabay.com/pl/photos/samoch%C3%B3d-audi-automatycznie-604019/</a:t>
            </a:r>
          </a:p>
        </p:txBody>
      </p:sp>
    </p:spTree>
    <p:extLst>
      <p:ext uri="{BB962C8B-B14F-4D97-AF65-F5344CB8AC3E}">
        <p14:creationId xmlns:p14="http://schemas.microsoft.com/office/powerpoint/2010/main" val="3795667157"/>
      </p:ext>
    </p:extLst>
  </p:cSld>
  <p:clrMapOvr>
    <a:masterClrMapping/>
  </p:clrMapOvr>
  <p:transition spd="slow">
    <p:cove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5D05-0779-46E0-A010-197FC44BB223}"/>
              </a:ext>
            </a:extLst>
          </p:cNvPr>
          <p:cNvSpPr>
            <a:spLocks noGrp="1"/>
          </p:cNvSpPr>
          <p:nvPr>
            <p:ph type="title"/>
          </p:nvPr>
        </p:nvSpPr>
        <p:spPr>
          <a:blipFill dpi="0" rotWithShape="1">
            <a:blip r:embed="rId2">
              <a:alphaModFix amt="39000"/>
            </a:blip>
            <a:srcRect/>
            <a:tile tx="0" ty="0" sx="100000" sy="100000" flip="none" algn="tl"/>
          </a:blipFill>
        </p:spPr>
        <p:txBody>
          <a:bodyPr/>
          <a:lstStyle/>
          <a:p>
            <a:r>
              <a:rPr lang="pl-PL" b="1" dirty="0"/>
              <a:t>LICYTACJA</a:t>
            </a:r>
          </a:p>
        </p:txBody>
      </p:sp>
      <p:pic>
        <p:nvPicPr>
          <p:cNvPr id="5" name="Grafika 4" descr="Młotek">
            <a:extLst>
              <a:ext uri="{FF2B5EF4-FFF2-40B4-BE49-F238E27FC236}">
                <a16:creationId xmlns:a16="http://schemas.microsoft.com/office/drawing/2014/main" id="{38D0C4D1-9E5A-4AE7-AE2F-EF614FBF5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55156" y="454378"/>
            <a:ext cx="914400" cy="914400"/>
          </a:xfrm>
          <a:prstGeom prst="rect">
            <a:avLst/>
          </a:prstGeom>
        </p:spPr>
      </p:pic>
      <p:pic>
        <p:nvPicPr>
          <p:cNvPr id="4" name="Obraz 3" descr="Złoto, Bulionowe, Bary, Feingold, Bank">
            <a:extLst>
              <a:ext uri="{FF2B5EF4-FFF2-40B4-BE49-F238E27FC236}">
                <a16:creationId xmlns:a16="http://schemas.microsoft.com/office/drawing/2014/main" id="{36315F08-93FE-467F-89C5-CDA25DB0B282}"/>
              </a:ext>
            </a:extLst>
          </p:cNvPr>
          <p:cNvPicPr/>
          <p:nvPr/>
        </p:nvPicPr>
        <p:blipFill rotWithShape="1">
          <a:blip r:embed="rId5">
            <a:extLst>
              <a:ext uri="{28A0092B-C50C-407E-A947-70E740481C1C}">
                <a14:useLocalDpi xmlns:a14="http://schemas.microsoft.com/office/drawing/2010/main" val="0"/>
              </a:ext>
            </a:extLst>
          </a:blip>
          <a:srcRect t="4469" b="4168"/>
          <a:stretch/>
        </p:blipFill>
        <p:spPr bwMode="auto">
          <a:xfrm>
            <a:off x="2976245" y="1690688"/>
            <a:ext cx="5759450" cy="4530090"/>
          </a:xfrm>
          <a:prstGeom prst="rect">
            <a:avLst/>
          </a:prstGeom>
          <a:noFill/>
          <a:ln>
            <a:noFill/>
          </a:ln>
          <a:extLst>
            <a:ext uri="{53640926-AAD7-44D8-BBD7-CCE9431645EC}">
              <a14:shadowObscured xmlns:a14="http://schemas.microsoft.com/office/drawing/2010/main"/>
            </a:ext>
          </a:extLst>
        </p:spPr>
      </p:pic>
      <p:sp>
        <p:nvSpPr>
          <p:cNvPr id="3" name="Prostokąt 2">
            <a:extLst>
              <a:ext uri="{FF2B5EF4-FFF2-40B4-BE49-F238E27FC236}">
                <a16:creationId xmlns:a16="http://schemas.microsoft.com/office/drawing/2014/main" id="{F8F238D3-6D35-4D34-B652-5C0731A3D105}"/>
              </a:ext>
            </a:extLst>
          </p:cNvPr>
          <p:cNvSpPr/>
          <p:nvPr/>
        </p:nvSpPr>
        <p:spPr>
          <a:xfrm>
            <a:off x="3855156" y="6220778"/>
            <a:ext cx="6096000" cy="230832"/>
          </a:xfrm>
          <a:prstGeom prst="rect">
            <a:avLst/>
          </a:prstGeom>
        </p:spPr>
        <p:txBody>
          <a:bodyPr>
            <a:spAutoFit/>
          </a:bodyPr>
          <a:lstStyle/>
          <a:p>
            <a:r>
              <a:rPr lang="pl-PL" sz="900" dirty="0"/>
              <a:t>https://pixabay.com/pl/illustrations/z%C5%82oto-bulionowe-bary-feingold-bank-1013618/</a:t>
            </a:r>
          </a:p>
        </p:txBody>
      </p:sp>
    </p:spTree>
    <p:extLst>
      <p:ext uri="{BB962C8B-B14F-4D97-AF65-F5344CB8AC3E}">
        <p14:creationId xmlns:p14="http://schemas.microsoft.com/office/powerpoint/2010/main" val="1856130506"/>
      </p:ext>
    </p:extLst>
  </p:cSld>
  <p:clrMapOvr>
    <a:masterClrMapping/>
  </p:clrMapOvr>
  <p:transition spd="slow">
    <p:cover/>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2C5D05-0779-46E0-A010-197FC44BB223}"/>
              </a:ext>
            </a:extLst>
          </p:cNvPr>
          <p:cNvSpPr>
            <a:spLocks noGrp="1"/>
          </p:cNvSpPr>
          <p:nvPr>
            <p:ph type="title"/>
          </p:nvPr>
        </p:nvSpPr>
        <p:spPr>
          <a:blipFill dpi="0" rotWithShape="1">
            <a:blip r:embed="rId3">
              <a:alphaModFix amt="39000"/>
            </a:blip>
            <a:srcRect/>
            <a:tile tx="0" ty="0" sx="100000" sy="100000" flip="none" algn="tl"/>
          </a:blipFill>
        </p:spPr>
        <p:txBody>
          <a:bodyPr/>
          <a:lstStyle/>
          <a:p>
            <a:r>
              <a:rPr lang="pl-PL" b="1" dirty="0"/>
              <a:t>LICYTACJA</a:t>
            </a:r>
          </a:p>
        </p:txBody>
      </p:sp>
      <p:pic>
        <p:nvPicPr>
          <p:cNvPr id="5" name="Grafika 4" descr="Młotek">
            <a:extLst>
              <a:ext uri="{FF2B5EF4-FFF2-40B4-BE49-F238E27FC236}">
                <a16:creationId xmlns:a16="http://schemas.microsoft.com/office/drawing/2014/main" id="{38D0C4D1-9E5A-4AE7-AE2F-EF614FBF59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55156" y="454378"/>
            <a:ext cx="914400" cy="914400"/>
          </a:xfrm>
          <a:prstGeom prst="rect">
            <a:avLst/>
          </a:prstGeom>
        </p:spPr>
      </p:pic>
      <p:sp>
        <p:nvSpPr>
          <p:cNvPr id="6" name="Prostokąt 5">
            <a:extLst>
              <a:ext uri="{FF2B5EF4-FFF2-40B4-BE49-F238E27FC236}">
                <a16:creationId xmlns:a16="http://schemas.microsoft.com/office/drawing/2014/main" id="{D4E0B7B1-359C-40E9-9C76-83E1B87255C8}"/>
              </a:ext>
            </a:extLst>
          </p:cNvPr>
          <p:cNvSpPr/>
          <p:nvPr/>
        </p:nvSpPr>
        <p:spPr>
          <a:xfrm>
            <a:off x="3653790" y="6403622"/>
            <a:ext cx="6096000" cy="230832"/>
          </a:xfrm>
          <a:prstGeom prst="rect">
            <a:avLst/>
          </a:prstGeom>
        </p:spPr>
        <p:txBody>
          <a:bodyPr>
            <a:spAutoFit/>
          </a:bodyPr>
          <a:lstStyle/>
          <a:p>
            <a:r>
              <a:rPr lang="pl-PL" sz="900" dirty="0"/>
              <a:t>https://pixabay.com/pl/photos/klucz-bart-ostrze-klucz-do-drzwi-2706188/</a:t>
            </a:r>
          </a:p>
        </p:txBody>
      </p:sp>
      <p:pic>
        <p:nvPicPr>
          <p:cNvPr id="7" name="Obraz 6" descr="Klucz, Bart, Ostrze, Klucz Do Drzwi, Indywidualnie">
            <a:extLst>
              <a:ext uri="{FF2B5EF4-FFF2-40B4-BE49-F238E27FC236}">
                <a16:creationId xmlns:a16="http://schemas.microsoft.com/office/drawing/2014/main" id="{1A328F32-06C2-4D4D-AC08-1076DC37387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2712720" y="2604452"/>
            <a:ext cx="5760720" cy="2426335"/>
          </a:xfrm>
          <a:prstGeom prst="rect">
            <a:avLst/>
          </a:prstGeom>
          <a:noFill/>
          <a:ln>
            <a:noFill/>
          </a:ln>
        </p:spPr>
      </p:pic>
    </p:spTree>
    <p:extLst>
      <p:ext uri="{BB962C8B-B14F-4D97-AF65-F5344CB8AC3E}">
        <p14:creationId xmlns:p14="http://schemas.microsoft.com/office/powerpoint/2010/main" val="23168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B9C667E-0C31-4A8B-8F5D-E7194728FBAA}"/>
              </a:ext>
            </a:extLst>
          </p:cNvPr>
          <p:cNvSpPr>
            <a:spLocks noGrp="1"/>
          </p:cNvSpPr>
          <p:nvPr>
            <p:ph type="title"/>
          </p:nvPr>
        </p:nvSpPr>
        <p:spPr>
          <a:xfrm>
            <a:off x="475988" y="240645"/>
            <a:ext cx="8460287" cy="3917996"/>
          </a:xfrm>
        </p:spPr>
        <p:txBody>
          <a:bodyPr>
            <a:normAutofit/>
          </a:bodyPr>
          <a:lstStyle/>
          <a:p>
            <a:r>
              <a:rPr lang="pl-PL" sz="7200" b="1" dirty="0">
                <a:solidFill>
                  <a:schemeClr val="accent1">
                    <a:lumMod val="20000"/>
                    <a:lumOff val="80000"/>
                  </a:schemeClr>
                </a:solidFill>
                <a:effectLst>
                  <a:outerShdw blurRad="38100" dist="38100" dir="2700000" algn="tl">
                    <a:srgbClr val="000000">
                      <a:alpha val="43137"/>
                    </a:srgbClr>
                  </a:outerShdw>
                </a:effectLst>
              </a:rPr>
              <a:t>NIEBA </a:t>
            </a:r>
            <a:br>
              <a:rPr lang="pl-PL" sz="7200" b="1" dirty="0">
                <a:solidFill>
                  <a:schemeClr val="accent1">
                    <a:lumMod val="20000"/>
                    <a:lumOff val="80000"/>
                  </a:schemeClr>
                </a:solidFill>
                <a:effectLst>
                  <a:outerShdw blurRad="38100" dist="38100" dir="2700000" algn="tl">
                    <a:srgbClr val="000000">
                      <a:alpha val="43137"/>
                    </a:srgbClr>
                  </a:outerShdw>
                </a:effectLst>
              </a:rPr>
            </a:br>
            <a:r>
              <a:rPr lang="pl-PL" sz="7200" b="1" dirty="0">
                <a:solidFill>
                  <a:schemeClr val="accent1">
                    <a:lumMod val="20000"/>
                    <a:lumOff val="80000"/>
                  </a:schemeClr>
                </a:solidFill>
                <a:effectLst>
                  <a:outerShdw blurRad="38100" dist="38100" dir="2700000" algn="tl">
                    <a:srgbClr val="000000">
                      <a:alpha val="43137"/>
                    </a:srgbClr>
                  </a:outerShdw>
                </a:effectLst>
              </a:rPr>
              <a:t>NIE KUPISZ</a:t>
            </a:r>
            <a:br>
              <a:rPr lang="pl-PL" sz="7200" b="1" dirty="0">
                <a:solidFill>
                  <a:schemeClr val="accent1">
                    <a:lumMod val="20000"/>
                    <a:lumOff val="80000"/>
                  </a:schemeClr>
                </a:solidFill>
                <a:effectLst>
                  <a:outerShdw blurRad="38100" dist="38100" dir="2700000" algn="tl">
                    <a:srgbClr val="000000">
                      <a:alpha val="43137"/>
                    </a:srgbClr>
                  </a:outerShdw>
                </a:effectLst>
              </a:rPr>
            </a:br>
            <a:r>
              <a:rPr lang="pl-PL" sz="7200" b="1" dirty="0">
                <a:solidFill>
                  <a:schemeClr val="accent1">
                    <a:lumMod val="20000"/>
                    <a:lumOff val="80000"/>
                  </a:schemeClr>
                </a:solidFill>
                <a:effectLst>
                  <a:outerShdw blurRad="38100" dist="38100" dir="2700000" algn="tl">
                    <a:srgbClr val="000000">
                      <a:alpha val="43137"/>
                    </a:srgbClr>
                  </a:outerShdw>
                </a:effectLst>
              </a:rPr>
              <a:t>ZA ŻADNĄ CENĘ !</a:t>
            </a:r>
          </a:p>
        </p:txBody>
      </p:sp>
    </p:spTree>
    <p:extLst>
      <p:ext uri="{BB962C8B-B14F-4D97-AF65-F5344CB8AC3E}">
        <p14:creationId xmlns:p14="http://schemas.microsoft.com/office/powerpoint/2010/main" val="3718888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A83A872-E5D0-4281-A5DB-4CF0FFE35EA7}"/>
              </a:ext>
            </a:extLst>
          </p:cNvPr>
          <p:cNvSpPr>
            <a:spLocks noGrp="1"/>
          </p:cNvSpPr>
          <p:nvPr>
            <p:ph idx="1"/>
          </p:nvPr>
        </p:nvSpPr>
        <p:spPr/>
        <p:txBody>
          <a:bodyPr/>
          <a:lstStyle/>
          <a:p>
            <a:pPr marL="0" lvl="0" indent="0" algn="ctr">
              <a:buNone/>
            </a:pPr>
            <a:r>
              <a:rPr lang="pl-PL" sz="4800" b="1" dirty="0">
                <a:solidFill>
                  <a:srgbClr val="000099"/>
                </a:solidFill>
                <a:effectLst>
                  <a:outerShdw blurRad="38100" dist="38100" dir="2700000" algn="tl">
                    <a:srgbClr val="000000">
                      <a:alpha val="43137"/>
                    </a:srgbClr>
                  </a:outerShdw>
                </a:effectLst>
              </a:rPr>
              <a:t>Praca domowa</a:t>
            </a:r>
            <a:endParaRPr lang="pl-PL" b="1" dirty="0">
              <a:solidFill>
                <a:srgbClr val="000099"/>
              </a:solidFill>
              <a:effectLst>
                <a:outerShdw blurRad="38100" dist="38100" dir="2700000" algn="tl">
                  <a:srgbClr val="000000">
                    <a:alpha val="43137"/>
                  </a:srgbClr>
                </a:outerShdw>
              </a:effectLst>
            </a:endParaRPr>
          </a:p>
          <a:p>
            <a:pPr marL="0" indent="0" algn="just">
              <a:buNone/>
            </a:pPr>
            <a:r>
              <a:rPr lang="pl-PL" sz="4000" dirty="0">
                <a:solidFill>
                  <a:srgbClr val="000099"/>
                </a:solidFill>
                <a:effectLst>
                  <a:outerShdw blurRad="38100" dist="38100" dir="2700000" algn="tl">
                    <a:srgbClr val="000000">
                      <a:alpha val="43137"/>
                    </a:srgbClr>
                  </a:outerShdw>
                </a:effectLst>
              </a:rPr>
              <a:t>Napisz, jak rozumiesz słowa św. Augustyna:</a:t>
            </a:r>
          </a:p>
          <a:p>
            <a:pPr marL="0" indent="0" algn="just">
              <a:buNone/>
            </a:pPr>
            <a:r>
              <a:rPr lang="pl-PL" sz="4000" i="1" dirty="0">
                <a:solidFill>
                  <a:srgbClr val="000099"/>
                </a:solidFill>
                <a:effectLst>
                  <a:outerShdw blurRad="38100" dist="38100" dir="2700000" algn="tl">
                    <a:srgbClr val="000000">
                      <a:alpha val="43137"/>
                    </a:srgbClr>
                  </a:outerShdw>
                </a:effectLst>
              </a:rPr>
              <a:t>„Śmierć, której ludzie się boją, to jest odłączenie duszy od ciała, natomiast śmierć, której ludzie się nie boją, a bać powinni, to jest odłączenie od Boga”. </a:t>
            </a:r>
          </a:p>
          <a:p>
            <a:pPr marL="0" indent="0">
              <a:buNone/>
            </a:pPr>
            <a:endParaRPr lang="pl-PL" dirty="0"/>
          </a:p>
        </p:txBody>
      </p:sp>
    </p:spTree>
    <p:extLst>
      <p:ext uri="{BB962C8B-B14F-4D97-AF65-F5344CB8AC3E}">
        <p14:creationId xmlns:p14="http://schemas.microsoft.com/office/powerpoint/2010/main" val="697113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E8275A-F337-42E5-9CC1-E6BCE5A4DB45}"/>
              </a:ext>
            </a:extLst>
          </p:cNvPr>
          <p:cNvSpPr>
            <a:spLocks noGrp="1"/>
          </p:cNvSpPr>
          <p:nvPr>
            <p:ph type="title"/>
          </p:nvPr>
        </p:nvSpPr>
        <p:spPr>
          <a:xfrm>
            <a:off x="838200" y="365125"/>
            <a:ext cx="10515600" cy="5797680"/>
          </a:xfrm>
        </p:spPr>
        <p:txBody>
          <a:bodyPr>
            <a:normAutofit/>
          </a:bodyPr>
          <a:lstStyle/>
          <a:p>
            <a:r>
              <a:rPr lang="pl-PL" sz="20000" dirty="0"/>
              <a:t>3….2…1</a:t>
            </a:r>
          </a:p>
        </p:txBody>
      </p:sp>
    </p:spTree>
    <p:extLst>
      <p:ext uri="{BB962C8B-B14F-4D97-AF65-F5344CB8AC3E}">
        <p14:creationId xmlns:p14="http://schemas.microsoft.com/office/powerpoint/2010/main" val="3614142505"/>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5B4A7294-CE64-4F95-891B-4E597419BDC6}"/>
              </a:ext>
            </a:extLst>
          </p:cNvPr>
          <p:cNvPicPr/>
          <p:nvPr/>
        </p:nvPicPr>
        <p:blipFill rotWithShape="1">
          <a:blip r:embed="rId2">
            <a:extLst>
              <a:ext uri="{28A0092B-C50C-407E-A947-70E740481C1C}">
                <a14:useLocalDpi xmlns:a14="http://schemas.microsoft.com/office/drawing/2010/main" val="0"/>
              </a:ext>
            </a:extLst>
          </a:blip>
          <a:srcRect l="33240" r="32957"/>
          <a:stretch/>
        </p:blipFill>
        <p:spPr bwMode="auto">
          <a:xfrm>
            <a:off x="3148647" y="744537"/>
            <a:ext cx="5894705" cy="5368925"/>
          </a:xfrm>
          <a:prstGeom prst="rect">
            <a:avLst/>
          </a:prstGeom>
          <a:noFill/>
          <a:ln>
            <a:noFill/>
          </a:ln>
          <a:extLst>
            <a:ext uri="{53640926-AAD7-44D8-BBD7-CCE9431645EC}">
              <a14:shadowObscured xmlns:a14="http://schemas.microsoft.com/office/drawing/2010/main"/>
            </a:ext>
          </a:extLst>
        </p:spPr>
      </p:pic>
      <p:sp>
        <p:nvSpPr>
          <p:cNvPr id="5" name="Pole tekstowe 3">
            <a:extLst>
              <a:ext uri="{FF2B5EF4-FFF2-40B4-BE49-F238E27FC236}">
                <a16:creationId xmlns:a16="http://schemas.microsoft.com/office/drawing/2014/main" id="{958EA1C0-74DC-4860-A53A-A3610B8C83E7}"/>
              </a:ext>
            </a:extLst>
          </p:cNvPr>
          <p:cNvSpPr txBox="1"/>
          <p:nvPr/>
        </p:nvSpPr>
        <p:spPr>
          <a:xfrm>
            <a:off x="3750945" y="2095183"/>
            <a:ext cx="4690110" cy="266763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pl-PL" sz="4800" dirty="0">
                <a:ln>
                  <a:noFill/>
                </a:ln>
                <a:gradFill>
                  <a:gsLst>
                    <a:gs pos="0">
                      <a:srgbClr val="1F4E79"/>
                    </a:gs>
                    <a:gs pos="50000">
                      <a:srgbClr val="5B9BD5"/>
                    </a:gs>
                    <a:gs pos="100000">
                      <a:srgbClr val="9DC3E6"/>
                    </a:gs>
                  </a:gsLst>
                  <a:lin ang="5400000" scaled="0"/>
                </a:gradFill>
                <a:effectLst>
                  <a:reflection blurRad="6350" stA="53000" endA="300" endPos="35500" dir="5400000" sy="-90000" algn="bl"/>
                </a:effectLst>
                <a:latin typeface="Calibri" panose="020F0502020204030204" pitchFamily="34" charset="0"/>
                <a:ea typeface="Calibri" panose="020F0502020204030204" pitchFamily="34" charset="0"/>
                <a:cs typeface="Times New Roman" panose="02020603050405020304" pitchFamily="18" charset="0"/>
              </a:rPr>
              <a:t>POCZĄTEK…..</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pl-PL" sz="3600" dirty="0">
                <a:ln>
                  <a:noFill/>
                </a:ln>
                <a:gradFill>
                  <a:gsLst>
                    <a:gs pos="0">
                      <a:srgbClr val="1F4E79"/>
                    </a:gs>
                    <a:gs pos="50000">
                      <a:srgbClr val="5B9BD5"/>
                    </a:gs>
                    <a:gs pos="100000">
                      <a:srgbClr val="9DC3E6"/>
                    </a:gs>
                  </a:gsLst>
                  <a:lin ang="5400000" scaled="0"/>
                </a:gradFill>
                <a:effectLst>
                  <a:reflection blurRad="6350" stA="53000" endA="300" endPos="35500" dir="5400000" sy="-90000" algn="bl"/>
                </a:effectLst>
                <a:latin typeface="Calibri" panose="020F0502020204030204" pitchFamily="34" charset="0"/>
                <a:ea typeface="Calibri" panose="020F0502020204030204" pitchFamily="34" charset="0"/>
                <a:cs typeface="Times New Roman" panose="02020603050405020304" pitchFamily="18" charset="0"/>
              </a:rPr>
              <a:t>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9137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Taśma, Film, Fotogram, Suwak, Taśmy Filmowej">
            <a:extLst>
              <a:ext uri="{FF2B5EF4-FFF2-40B4-BE49-F238E27FC236}">
                <a16:creationId xmlns:a16="http://schemas.microsoft.com/office/drawing/2014/main" id="{60370A96-F42F-4E9B-88E8-64DA2E314821}"/>
              </a:ext>
            </a:extLst>
          </p:cNvPr>
          <p:cNvPicPr/>
          <p:nvPr/>
        </p:nvPicPr>
        <p:blipFill rotWithShape="1">
          <a:blip r:embed="rId3">
            <a:extLst>
              <a:ext uri="{28A0092B-C50C-407E-A947-70E740481C1C}">
                <a14:useLocalDpi xmlns:a14="http://schemas.microsoft.com/office/drawing/2010/main" val="0"/>
              </a:ext>
            </a:extLst>
          </a:blip>
          <a:srcRect l="33240" r="32957"/>
          <a:stretch/>
        </p:blipFill>
        <p:spPr bwMode="auto">
          <a:xfrm>
            <a:off x="3215640" y="805815"/>
            <a:ext cx="5760720" cy="5246370"/>
          </a:xfrm>
          <a:prstGeom prst="rect">
            <a:avLst/>
          </a:prstGeom>
          <a:noFill/>
          <a:ln>
            <a:noFill/>
          </a:ln>
          <a:extLst>
            <a:ext uri="{53640926-AAD7-44D8-BBD7-CCE9431645EC}">
              <a14:shadowObscured xmlns:a14="http://schemas.microsoft.com/office/drawing/2010/main"/>
            </a:ext>
          </a:extLst>
        </p:spPr>
      </p:pic>
      <p:pic>
        <p:nvPicPr>
          <p:cNvPr id="5" name="Obraz 4" descr="Kochanie, Ptak, Narodziny, Urodziny">
            <a:extLst>
              <a:ext uri="{FF2B5EF4-FFF2-40B4-BE49-F238E27FC236}">
                <a16:creationId xmlns:a16="http://schemas.microsoft.com/office/drawing/2014/main" id="{84BAC567-864C-4789-86DC-5B3001163C4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163377" y="1919842"/>
            <a:ext cx="3865245" cy="2441575"/>
          </a:xfrm>
          <a:prstGeom prst="rect">
            <a:avLst/>
          </a:prstGeom>
          <a:noFill/>
          <a:ln>
            <a:noFill/>
          </a:ln>
        </p:spPr>
      </p:pic>
      <p:sp>
        <p:nvSpPr>
          <p:cNvPr id="6" name="Pole tekstowe 15">
            <a:extLst>
              <a:ext uri="{FF2B5EF4-FFF2-40B4-BE49-F238E27FC236}">
                <a16:creationId xmlns:a16="http://schemas.microsoft.com/office/drawing/2014/main" id="{4483C802-2316-47C5-B41E-9FF9D5C3B6B8}"/>
              </a:ext>
            </a:extLst>
          </p:cNvPr>
          <p:cNvSpPr txBox="1"/>
          <p:nvPr/>
        </p:nvSpPr>
        <p:spPr>
          <a:xfrm>
            <a:off x="4374011" y="4938157"/>
            <a:ext cx="3786505" cy="247015"/>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pl-PL" sz="900" dirty="0">
                <a:effectLst/>
                <a:latin typeface="Calibri" panose="020F0502020204030204" pitchFamily="34" charset="0"/>
                <a:ea typeface="Calibri" panose="020F0502020204030204" pitchFamily="34" charset="0"/>
                <a:cs typeface="Times New Roman" panose="02020603050405020304" pitchFamily="18" charset="0"/>
              </a:rPr>
              <a:t>https://pixabay.com/pl/vectors/kochanie-ptak-narodziny-urodziny-2028055/</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Grafika 19" descr="Znak zapytania">
            <a:extLst>
              <a:ext uri="{FF2B5EF4-FFF2-40B4-BE49-F238E27FC236}">
                <a16:creationId xmlns:a16="http://schemas.microsoft.com/office/drawing/2014/main" id="{EDA7B611-0743-465E-8EBF-D3EF33365594}"/>
              </a:ext>
            </a:extLst>
          </p:cNvPr>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759273" y="2440035"/>
            <a:ext cx="1032510" cy="1376680"/>
          </a:xfrm>
          <a:prstGeom prst="rect">
            <a:avLst/>
          </a:prstGeom>
        </p:spPr>
      </p:pic>
      <p:sp>
        <p:nvSpPr>
          <p:cNvPr id="3" name="pole tekstowe 2">
            <a:extLst>
              <a:ext uri="{FF2B5EF4-FFF2-40B4-BE49-F238E27FC236}">
                <a16:creationId xmlns:a16="http://schemas.microsoft.com/office/drawing/2014/main" id="{7ED6DC7D-4E7E-4F23-9552-D8595BBE19BD}"/>
              </a:ext>
            </a:extLst>
          </p:cNvPr>
          <p:cNvSpPr txBox="1"/>
          <p:nvPr/>
        </p:nvSpPr>
        <p:spPr>
          <a:xfrm>
            <a:off x="4333702" y="4336908"/>
            <a:ext cx="4012276" cy="369332"/>
          </a:xfrm>
          <a:prstGeom prst="rect">
            <a:avLst/>
          </a:prstGeom>
          <a:noFill/>
        </p:spPr>
        <p:txBody>
          <a:bodyPr wrap="square" rtlCol="0">
            <a:spAutoFit/>
          </a:bodyPr>
          <a:lstStyle/>
          <a:p>
            <a:r>
              <a:rPr lang="pl-PL" dirty="0">
                <a:solidFill>
                  <a:srgbClr val="000066"/>
                </a:solidFill>
                <a:latin typeface="Monotype Corsiva" panose="03010101010201010101" pitchFamily="66" charset="0"/>
              </a:rPr>
              <a:t>Kiedy zaczyna się życie…..? Może…..</a:t>
            </a:r>
          </a:p>
        </p:txBody>
      </p:sp>
    </p:spTree>
    <p:extLst>
      <p:ext uri="{BB962C8B-B14F-4D97-AF65-F5344CB8AC3E}">
        <p14:creationId xmlns:p14="http://schemas.microsoft.com/office/powerpoint/2010/main" val="3147445142"/>
      </p:ext>
    </p:extLst>
  </p:cSld>
  <p:clrMapOvr>
    <a:masterClrMapping/>
  </p:clrMapOvr>
  <mc:AlternateContent xmlns:mc="http://schemas.openxmlformats.org/markup-compatibility/2006" xmlns:p14="http://schemas.microsoft.com/office/powerpoint/2010/main">
    <mc:Choice Requires="p14">
      <p:transition spd="slow">
        <p14:flash/>
        <p:sndAc>
          <p:stSnd>
            <p:snd r:embed="rId2" name="camera.wav"/>
          </p:stSnd>
        </p:sndAc>
      </p:transition>
    </mc:Choice>
    <mc:Fallback xmlns="">
      <p:transition spd="slow">
        <p:fade/>
        <p:sndAc>
          <p:stSnd>
            <p:snd r:embed="rId7" name="camera.wav"/>
          </p:stSnd>
        </p:sndAc>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959</TotalTime>
  <Words>2096</Words>
  <Application>Microsoft Office PowerPoint</Application>
  <PresentationFormat>Panoramiczny</PresentationFormat>
  <Paragraphs>153</Paragraphs>
  <Slides>68</Slides>
  <Notes>1</Notes>
  <HiddenSlides>0</HiddenSlides>
  <MMClips>0</MMClips>
  <ScaleCrop>false</ScaleCrop>
  <HeadingPairs>
    <vt:vector size="8" baseType="variant">
      <vt:variant>
        <vt:lpstr>Używane czcionki</vt:lpstr>
      </vt:variant>
      <vt:variant>
        <vt:i4>8</vt:i4>
      </vt:variant>
      <vt:variant>
        <vt:lpstr>Motyw</vt:lpstr>
      </vt:variant>
      <vt:variant>
        <vt:i4>1</vt:i4>
      </vt:variant>
      <vt:variant>
        <vt:lpstr>Osadzone serwery OLE</vt:lpstr>
      </vt:variant>
      <vt:variant>
        <vt:i4>1</vt:i4>
      </vt:variant>
      <vt:variant>
        <vt:lpstr>Tytuły slajdów</vt:lpstr>
      </vt:variant>
      <vt:variant>
        <vt:i4>68</vt:i4>
      </vt:variant>
    </vt:vector>
  </HeadingPairs>
  <TitlesOfParts>
    <vt:vector size="78" baseType="lpstr">
      <vt:lpstr>Arial</vt:lpstr>
      <vt:lpstr>Bodoni MT Black</vt:lpstr>
      <vt:lpstr>Calibri</vt:lpstr>
      <vt:lpstr>Calibri Light</vt:lpstr>
      <vt:lpstr>Georgia</vt:lpstr>
      <vt:lpstr>Monotype Corsiva</vt:lpstr>
      <vt:lpstr>Segoe Script</vt:lpstr>
      <vt:lpstr>Times New Roman</vt:lpstr>
      <vt:lpstr>Motyw pakietu Office</vt:lpstr>
      <vt:lpstr>Document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3….2…1</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https://pixabay.com/pl/photos/zegar-przemijanie-jesie%C5%84-2785939/</vt:lpstr>
      <vt:lpstr>Prezentacja programu PowerPoint</vt:lpstr>
      <vt:lpstr>ŚMIERĆ……</vt:lpstr>
      <vt:lpstr>LITERATURA</vt:lpstr>
      <vt:lpstr>FILM </vt:lpstr>
      <vt:lpstr>Jacek Malczewski :Śmierć</vt:lpstr>
      <vt:lpstr>Rafael Santi Złożenie do grobu</vt:lpstr>
      <vt:lpstr>ŚMIERĆ……</vt:lpstr>
      <vt:lpstr>SĄD BOŻY</vt:lpstr>
      <vt:lpstr>SĄD BOŻY</vt:lpstr>
      <vt:lpstr>SĄD BOŻY</vt:lpstr>
      <vt:lpstr>PIEKŁO</vt:lpstr>
      <vt:lpstr>PIEKŁO</vt:lpstr>
      <vt:lpstr>NIEBO</vt:lpstr>
      <vt:lpstr>Prezentacja programu PowerPoint</vt:lpstr>
      <vt:lpstr>Prezentacja programu PowerPoint</vt:lpstr>
      <vt:lpstr>Prezentacja programu PowerPoint</vt:lpstr>
      <vt:lpstr>NIEBO</vt:lpstr>
      <vt:lpstr>NIEBO</vt:lpstr>
      <vt:lpstr>          LICYTACJA</vt:lpstr>
      <vt:lpstr>LICYTACJA</vt:lpstr>
      <vt:lpstr>LICYTACJA</vt:lpstr>
      <vt:lpstr>LICYTACJA</vt:lpstr>
      <vt:lpstr>LICYTACJA</vt:lpstr>
      <vt:lpstr>LICYTACJA</vt:lpstr>
      <vt:lpstr>LICYTACJA</vt:lpstr>
      <vt:lpstr>LICYTACJA</vt:lpstr>
      <vt:lpstr>NIEBA  NIE KUPISZ ZA ŻADNĄ CENĘ !</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Lenovo</dc:creator>
  <cp:lastModifiedBy>Magda Koper</cp:lastModifiedBy>
  <cp:revision>66</cp:revision>
  <dcterms:created xsi:type="dcterms:W3CDTF">2020-03-22T18:05:04Z</dcterms:created>
  <dcterms:modified xsi:type="dcterms:W3CDTF">2020-04-25T21:10:20Z</dcterms:modified>
</cp:coreProperties>
</file>