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16"/>
  </p:notesMasterIdLst>
  <p:sldIdLst>
    <p:sldId id="256" r:id="rId2"/>
    <p:sldId id="258" r:id="rId3"/>
    <p:sldId id="257" r:id="rId4"/>
    <p:sldId id="260" r:id="rId5"/>
    <p:sldId id="261" r:id="rId6"/>
    <p:sldId id="262" r:id="rId7"/>
    <p:sldId id="263" r:id="rId8"/>
    <p:sldId id="264" r:id="rId9"/>
    <p:sldId id="269" r:id="rId10"/>
    <p:sldId id="265" r:id="rId11"/>
    <p:sldId id="266" r:id="rId12"/>
    <p:sldId id="267" r:id="rId13"/>
    <p:sldId id="268" r:id="rId14"/>
    <p:sldId id="25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89" autoAdjust="0"/>
  </p:normalViewPr>
  <p:slideViewPr>
    <p:cSldViewPr snapToGrid="0">
      <p:cViewPr varScale="1">
        <p:scale>
          <a:sx n="52" d="100"/>
          <a:sy n="52" d="100"/>
        </p:scale>
        <p:origin x="14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6CF002-B24C-4551-9D7A-9A7762017106}" type="datetimeFigureOut">
              <a:rPr lang="pl-PL" smtClean="0"/>
              <a:t>16.03.2020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C209EA-7012-4C79-8D7C-EB5ED6037402}" type="slidenum">
              <a:rPr lang="pl-PL" smtClean="0"/>
              <a:t>‹#›</a:t>
            </a:fld>
            <a:endParaRPr lang="pl-PL"/>
          </a:p>
        </p:txBody>
      </p:sp>
    </p:spTree>
    <p:extLst>
      <p:ext uri="{BB962C8B-B14F-4D97-AF65-F5344CB8AC3E}">
        <p14:creationId xmlns:p14="http://schemas.microsoft.com/office/powerpoint/2010/main" val="3537561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W III w. n.e. niektórzy chrześcijanie zapragnęli praktykować swoją wiarę w nowy sposób – przez pustelnictwo. Św. Paweł z Teb (+341) oraz św. Antoni Wielki (+356) postanowili całkowicie oddać się modlitwie i praktykom pokutnym (ascezie) w samotności, dlatego zamieszkali na pustyni egipskiej. Stali się pierwszymi mnichami i w ten sposób narodziło się życie monastyczne (od łac. </a:t>
            </a:r>
            <a:r>
              <a:rPr lang="pl-PL" sz="1200" kern="1200" dirty="0" err="1">
                <a:solidFill>
                  <a:schemeClr val="tx1"/>
                </a:solidFill>
                <a:effectLst/>
                <a:latin typeface="+mn-lt"/>
                <a:ea typeface="+mn-ea"/>
                <a:cs typeface="+mn-cs"/>
              </a:rPr>
              <a:t>monachus</a:t>
            </a:r>
            <a:r>
              <a:rPr lang="pl-PL" sz="1200" kern="1200" dirty="0">
                <a:solidFill>
                  <a:schemeClr val="tx1"/>
                </a:solidFill>
                <a:effectLst/>
                <a:latin typeface="+mn-lt"/>
                <a:ea typeface="+mn-ea"/>
                <a:cs typeface="+mn-cs"/>
              </a:rPr>
              <a:t> – mnich). Pustelnie nazywano eremami, a pustelników eremitami. Edykt mediolański w 313 r. spowodował szybki rozwój tej nowej formy religijności chrześcijan. Za Antonim na pustynię poszło wielu innych ludzi, którzy pragnęli oddać się Chrystusowi poprzez samotne życie w czystości oparte na pracy, modlitwie i praktykach ascetycznych. Ten styl życia nazwano anachoretyzmem.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Na obrazie św. Paweł z Teb spotyka się ze św. Antonim. Kruk, który na Boże polecenie żywił św. Pawła chlebem, w tym dniu przyniósł podwójną porcję.</a:t>
            </a:r>
          </a:p>
        </p:txBody>
      </p:sp>
      <p:sp>
        <p:nvSpPr>
          <p:cNvPr id="4" name="Symbol zastępczy numeru slajdu 3"/>
          <p:cNvSpPr>
            <a:spLocks noGrp="1"/>
          </p:cNvSpPr>
          <p:nvPr>
            <p:ph type="sldNum" sz="quarter" idx="5"/>
          </p:nvPr>
        </p:nvSpPr>
        <p:spPr/>
        <p:txBody>
          <a:bodyPr/>
          <a:lstStyle/>
          <a:p>
            <a:fld id="{54C209EA-7012-4C79-8D7C-EB5ED6037402}" type="slidenum">
              <a:rPr lang="pl-PL" smtClean="0"/>
              <a:t>3</a:t>
            </a:fld>
            <a:endParaRPr lang="pl-PL"/>
          </a:p>
        </p:txBody>
      </p:sp>
    </p:spTree>
    <p:extLst>
      <p:ext uri="{BB962C8B-B14F-4D97-AF65-F5344CB8AC3E}">
        <p14:creationId xmlns:p14="http://schemas.microsoft.com/office/powerpoint/2010/main" val="4090405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kern="1200" dirty="0">
                <a:solidFill>
                  <a:schemeClr val="tx1"/>
                </a:solidFill>
                <a:effectLst/>
                <a:latin typeface="+mn-lt"/>
                <a:ea typeface="+mn-ea"/>
                <a:cs typeface="+mn-cs"/>
              </a:rPr>
              <a:t>Ponieważ samotne życie na pustyni jest bardzo wymagające, szybko pojawiła się nowa forma życia mnichów – </a:t>
            </a:r>
            <a:r>
              <a:rPr lang="pl-PL" sz="1200" kern="1200" dirty="0" err="1">
                <a:solidFill>
                  <a:schemeClr val="tx1"/>
                </a:solidFill>
                <a:effectLst/>
                <a:latin typeface="+mn-lt"/>
                <a:ea typeface="+mn-ea"/>
                <a:cs typeface="+mn-cs"/>
              </a:rPr>
              <a:t>cenobityzm</a:t>
            </a:r>
            <a:r>
              <a:rPr lang="pl-PL" sz="1200" kern="1200" dirty="0">
                <a:solidFill>
                  <a:schemeClr val="tx1"/>
                </a:solidFill>
                <a:effectLst/>
                <a:latin typeface="+mn-lt"/>
                <a:ea typeface="+mn-ea"/>
                <a:cs typeface="+mn-cs"/>
              </a:rPr>
              <a:t>. Św. Pachomiusz zgromadził wokół siebie wspólnotę mężczyzn żyjących na egipskiej pustyni w czystości, ubóstwie i posłuszeństwie przełożonym. Praca, modlitwa, asceza i studiowanie Pisma Świętego (czyli </a:t>
            </a:r>
            <a:r>
              <a:rPr lang="pl-PL" sz="1200" kern="1200" dirty="0" err="1">
                <a:solidFill>
                  <a:schemeClr val="tx1"/>
                </a:solidFill>
                <a:effectLst/>
                <a:latin typeface="+mn-lt"/>
                <a:ea typeface="+mn-ea"/>
                <a:cs typeface="+mn-cs"/>
              </a:rPr>
              <a:t>lectio</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divina</a:t>
            </a:r>
            <a:r>
              <a:rPr lang="pl-PL" sz="1200" kern="1200" dirty="0">
                <a:solidFill>
                  <a:schemeClr val="tx1"/>
                </a:solidFill>
                <a:effectLst/>
                <a:latin typeface="+mn-lt"/>
                <a:ea typeface="+mn-ea"/>
                <a:cs typeface="+mn-cs"/>
              </a:rPr>
              <a:t>) odbywały się w klasztorach zwanych monasterami według spisanej przez Pachomiusza reguły. Klasztory, czyli miejsca, gdzie mieszkali mnisi nazywano monasterami. Bardzo szybko pojawiły się także podobne wspólnoty żeńskie.</a:t>
            </a:r>
            <a:endParaRPr lang="pl-PL" dirty="0"/>
          </a:p>
        </p:txBody>
      </p:sp>
      <p:sp>
        <p:nvSpPr>
          <p:cNvPr id="4" name="Symbol zastępczy numeru slajdu 3"/>
          <p:cNvSpPr>
            <a:spLocks noGrp="1"/>
          </p:cNvSpPr>
          <p:nvPr>
            <p:ph type="sldNum" sz="quarter" idx="5"/>
          </p:nvPr>
        </p:nvSpPr>
        <p:spPr/>
        <p:txBody>
          <a:bodyPr/>
          <a:lstStyle/>
          <a:p>
            <a:fld id="{54C209EA-7012-4C79-8D7C-EB5ED6037402}" type="slidenum">
              <a:rPr lang="pl-PL" smtClean="0"/>
              <a:t>4</a:t>
            </a:fld>
            <a:endParaRPr lang="pl-PL"/>
          </a:p>
        </p:txBody>
      </p:sp>
    </p:spTree>
    <p:extLst>
      <p:ext uri="{BB962C8B-B14F-4D97-AF65-F5344CB8AC3E}">
        <p14:creationId xmlns:p14="http://schemas.microsoft.com/office/powerpoint/2010/main" val="1481216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W 370 r. spośród cenobitów wybrano biskupa Cezarei Kapadockiej na terenie dzisiejszej Turcji. Był nim Św. Bazyli Wielki (+379), który przeniósł życie monastyczne do swojego miasta. Mnichom oddał wystarczająco ziemi w centrum, aby mogli oni nie tylko praktykować modlitwę i ascezę, ale także zająć się potrzebującymi: bezdomnymi, niepełnosprawnymi, chorymi i podróżnymi. Życie w czystości, ubóstwie i posłuszeństwie określała reguła napisana przez założyciela. Od jego imienia zgromadzenie nazwano bazylianami.</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Na obrazie św. Bazyli.</a:t>
            </a:r>
          </a:p>
        </p:txBody>
      </p:sp>
      <p:sp>
        <p:nvSpPr>
          <p:cNvPr id="4" name="Symbol zastępczy numeru slajdu 3"/>
          <p:cNvSpPr>
            <a:spLocks noGrp="1"/>
          </p:cNvSpPr>
          <p:nvPr>
            <p:ph type="sldNum" sz="quarter" idx="5"/>
          </p:nvPr>
        </p:nvSpPr>
        <p:spPr/>
        <p:txBody>
          <a:bodyPr/>
          <a:lstStyle/>
          <a:p>
            <a:fld id="{54C209EA-7012-4C79-8D7C-EB5ED6037402}" type="slidenum">
              <a:rPr lang="pl-PL" smtClean="0"/>
              <a:t>5</a:t>
            </a:fld>
            <a:endParaRPr lang="pl-PL"/>
          </a:p>
        </p:txBody>
      </p:sp>
    </p:spTree>
    <p:extLst>
      <p:ext uri="{BB962C8B-B14F-4D97-AF65-F5344CB8AC3E}">
        <p14:creationId xmlns:p14="http://schemas.microsoft.com/office/powerpoint/2010/main" val="3596590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Na zachodzie mnisi od początku żyli w miastach. Twórcą pierwszej reguły w Kościele łacińskojęzycznym był św. Augustyn (+430). W czasie swoich licznych podróży miał on  okazję zapoznać się z zasadami życia monastycznego (opowiadał mu o nich przyjaciel w Mediolanie). Tuż po swoim nawróceniu Augustyn założył takie wspólnoty zakonne Pierwsza powstała w jego rodzinnej miejscowości </a:t>
            </a:r>
            <a:r>
              <a:rPr lang="pl-PL" sz="1200" kern="1200" dirty="0" err="1">
                <a:solidFill>
                  <a:schemeClr val="tx1"/>
                </a:solidFill>
                <a:effectLst/>
                <a:latin typeface="+mn-lt"/>
                <a:ea typeface="+mn-ea"/>
                <a:cs typeface="+mn-cs"/>
              </a:rPr>
              <a:t>Tagaście</a:t>
            </a:r>
            <a:r>
              <a:rPr lang="pl-PL" sz="1200" kern="1200" dirty="0">
                <a:solidFill>
                  <a:schemeClr val="tx1"/>
                </a:solidFill>
                <a:effectLst/>
                <a:latin typeface="+mn-lt"/>
                <a:ea typeface="+mn-ea"/>
                <a:cs typeface="+mn-cs"/>
              </a:rPr>
              <a:t>, a kolejne w </a:t>
            </a:r>
            <a:r>
              <a:rPr lang="pl-PL" sz="1200" kern="1200" dirty="0" err="1">
                <a:solidFill>
                  <a:schemeClr val="tx1"/>
                </a:solidFill>
                <a:effectLst/>
                <a:latin typeface="+mn-lt"/>
                <a:ea typeface="+mn-ea"/>
                <a:cs typeface="+mn-cs"/>
              </a:rPr>
              <a:t>Hipponie</a:t>
            </a:r>
            <a:r>
              <a:rPr lang="pl-PL" sz="1200" kern="1200" dirty="0">
                <a:solidFill>
                  <a:schemeClr val="tx1"/>
                </a:solidFill>
                <a:effectLst/>
                <a:latin typeface="+mn-lt"/>
                <a:ea typeface="+mn-ea"/>
                <a:cs typeface="+mn-cs"/>
              </a:rPr>
              <a:t>, gdzie Augustyn został wybrany biskupem. Są to tereny dzisiejszej Algierii. Reguła Augustyna zakładała otwartość mnichów na zadania, jakie stawia przed nimi lokalna wspólnota Kościoła. To spowodowało, że wielu późniejszych afrykańskich biskupów wywodziło się właśnie spośród augustianów. Regułą św. Augustyna inspirowali się w swojej działalności późniejsi wielcy święci, np. św. Patryk (+ 461), św. Grzegorz Wielki (+ 547). Z czasem według tej reguły powstało wiele wspólnot. Wszystkich eremitów żyjących według niej zjednoczono w XIII w. i nazwano augustianami.</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Obraz przedstawia św. Hieronima.</a:t>
            </a:r>
          </a:p>
        </p:txBody>
      </p:sp>
      <p:sp>
        <p:nvSpPr>
          <p:cNvPr id="4" name="Symbol zastępczy numeru slajdu 3"/>
          <p:cNvSpPr>
            <a:spLocks noGrp="1"/>
          </p:cNvSpPr>
          <p:nvPr>
            <p:ph type="sldNum" sz="quarter" idx="5"/>
          </p:nvPr>
        </p:nvSpPr>
        <p:spPr/>
        <p:txBody>
          <a:bodyPr/>
          <a:lstStyle/>
          <a:p>
            <a:fld id="{54C209EA-7012-4C79-8D7C-EB5ED6037402}" type="slidenum">
              <a:rPr lang="pl-PL" smtClean="0"/>
              <a:t>7</a:t>
            </a:fld>
            <a:endParaRPr lang="pl-PL"/>
          </a:p>
        </p:txBody>
      </p:sp>
    </p:spTree>
    <p:extLst>
      <p:ext uri="{BB962C8B-B14F-4D97-AF65-F5344CB8AC3E}">
        <p14:creationId xmlns:p14="http://schemas.microsoft.com/office/powerpoint/2010/main" val="4143112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W 529 r. jeden z włoskich pustelników św. Benedykt (+ 547) w wyniku nieporozumień ze swoją dotychczasową wspólnotą założył klasztor na górze Monte Casino. Od mnichów, którzy zapragnęli tam żyć, założyciel wymagał ślubów stałości miejsca, zachowania zwyczajów monastycznych oraz posłuszeństwa względem napisanej przez siebie Reguły. Hasłem przewodnim zakonu stały się </a:t>
            </a:r>
            <a:r>
              <a:rPr lang="pl-PL" sz="1200" i="1" kern="1200" dirty="0">
                <a:solidFill>
                  <a:schemeClr val="tx1"/>
                </a:solidFill>
                <a:effectLst/>
                <a:latin typeface="+mn-lt"/>
                <a:ea typeface="+mn-ea"/>
                <a:cs typeface="+mn-cs"/>
              </a:rPr>
              <a:t>Ordo et </a:t>
            </a:r>
            <a:r>
              <a:rPr lang="pl-PL" sz="1200" i="1" kern="1200" dirty="0" err="1">
                <a:solidFill>
                  <a:schemeClr val="tx1"/>
                </a:solidFill>
                <a:effectLst/>
                <a:latin typeface="+mn-lt"/>
                <a:ea typeface="+mn-ea"/>
                <a:cs typeface="+mn-cs"/>
              </a:rPr>
              <a:t>pax</a:t>
            </a:r>
            <a:r>
              <a:rPr lang="pl-PL" sz="1200" kern="1200" dirty="0">
                <a:solidFill>
                  <a:schemeClr val="tx1"/>
                </a:solidFill>
                <a:effectLst/>
                <a:latin typeface="+mn-lt"/>
                <a:ea typeface="+mn-ea"/>
                <a:cs typeface="+mn-cs"/>
              </a:rPr>
              <a:t> (porządek i pokój). Mnisi są jednak bardziej znani z motta Reguły – </a:t>
            </a:r>
            <a:r>
              <a:rPr lang="pl-PL" sz="1200" i="1" kern="1200" dirty="0">
                <a:solidFill>
                  <a:schemeClr val="tx1"/>
                </a:solidFill>
                <a:effectLst/>
                <a:latin typeface="+mn-lt"/>
                <a:ea typeface="+mn-ea"/>
                <a:cs typeface="+mn-cs"/>
              </a:rPr>
              <a:t>Ora et </a:t>
            </a:r>
            <a:r>
              <a:rPr lang="pl-PL" sz="1200" i="1" kern="1200" dirty="0" err="1">
                <a:solidFill>
                  <a:schemeClr val="tx1"/>
                </a:solidFill>
                <a:effectLst/>
                <a:latin typeface="+mn-lt"/>
                <a:ea typeface="+mn-ea"/>
                <a:cs typeface="+mn-cs"/>
              </a:rPr>
              <a:t>labora</a:t>
            </a:r>
            <a:r>
              <a:rPr lang="pl-PL" sz="1200" kern="1200" dirty="0">
                <a:solidFill>
                  <a:schemeClr val="tx1"/>
                </a:solidFill>
                <a:effectLst/>
                <a:latin typeface="+mn-lt"/>
                <a:ea typeface="+mn-ea"/>
                <a:cs typeface="+mn-cs"/>
              </a:rPr>
              <a:t> (módl się i pracuj). Św. Benedykt miał siostrę bliźniaczkę św. Scholastykę, która, pracując wraz z bratem, założyła zgromadzenie benedyktynek.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Klasztory benedyktyńskie w średniowieczu stały się szybko miejscami rozwoju nauki i kultury, a przede wszystkim głębokiego życia duchowego. W czasach kryzysu Kościoła w IX i X w. to właśnie od opactwa benedyktyńskiego w Cluny rozpoczęła się odnowa życia moralnego. Z tego klasztoru bowiem pochodził papież Grzegorz VII. Będzie o tym osobna katecheza </a:t>
            </a:r>
            <a:r>
              <a:rPr lang="pl-PL" sz="1200" kern="1200" dirty="0">
                <a:solidFill>
                  <a:schemeClr val="tx1"/>
                </a:solidFill>
                <a:effectLst/>
                <a:latin typeface="+mn-lt"/>
                <a:ea typeface="+mn-ea"/>
                <a:cs typeface="+mn-cs"/>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sym typeface="Wingdings" panose="05000000000000000000" pitchFamily="2" charset="2"/>
              </a:rPr>
              <a:t>Na zdjęciu klasztor w Monte Casino współcześnie. Obraz przestawia św. Benedykta.</a:t>
            </a:r>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5"/>
          </p:nvPr>
        </p:nvSpPr>
        <p:spPr/>
        <p:txBody>
          <a:bodyPr/>
          <a:lstStyle/>
          <a:p>
            <a:fld id="{54C209EA-7012-4C79-8D7C-EB5ED6037402}" type="slidenum">
              <a:rPr lang="pl-PL" smtClean="0"/>
              <a:t>8</a:t>
            </a:fld>
            <a:endParaRPr lang="pl-PL"/>
          </a:p>
        </p:txBody>
      </p:sp>
    </p:spTree>
    <p:extLst>
      <p:ext uri="{BB962C8B-B14F-4D97-AF65-F5344CB8AC3E}">
        <p14:creationId xmlns:p14="http://schemas.microsoft.com/office/powerpoint/2010/main" val="21247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kern="1200" dirty="0">
                <a:solidFill>
                  <a:schemeClr val="tx1"/>
                </a:solidFill>
                <a:effectLst/>
                <a:latin typeface="+mn-lt"/>
                <a:ea typeface="+mn-ea"/>
                <a:cs typeface="+mn-cs"/>
              </a:rPr>
              <a:t>Do odnowy przyczynił się </a:t>
            </a:r>
            <a:r>
              <a:rPr lang="pl-PL" sz="1200" b="0" kern="1200" dirty="0">
                <a:solidFill>
                  <a:schemeClr val="tx1"/>
                </a:solidFill>
                <a:effectLst/>
                <a:latin typeface="+mn-lt"/>
                <a:ea typeface="+mn-ea"/>
                <a:cs typeface="+mn-cs"/>
              </a:rPr>
              <a:t>także św. Brunon z Kolonii, który w 1084 r. założył bardzo surowy zakon kartuzów oraz św. Robert, który zapoczątkował w 1098 r. zgromadzenie cystersów. Kartuzów w Polsce nie ma, ale warto wiedzieć, że są jedynym zgromadzeniem katolickim, którego reguła nie zmieniła się od tysiąca lat. Do dzisiaj mnisi ci wstają na modlitwę nawet w nocy. Natomiast cystersi w Polsce są obecni do dziś, choć kiedyś byli liczniejsi. Najbardziej rozpoznawalne nazwiska wśród cystersów to św. Bernard z Clairvaux (wielki teolog i nauczyciel) i bł. Wincenty Kadłubek (autor Kroniki dziejów Polski i biskup krakowski).</a:t>
            </a:r>
          </a:p>
          <a:p>
            <a:r>
              <a:rPr lang="pl-PL" sz="1200" b="0" kern="1200" dirty="0">
                <a:solidFill>
                  <a:schemeClr val="tx1"/>
                </a:solidFill>
                <a:effectLst/>
                <a:latin typeface="+mn-lt"/>
                <a:ea typeface="+mn-ea"/>
                <a:cs typeface="+mn-cs"/>
              </a:rPr>
              <a:t>Na zdjęciach klasztory zagraniczne: kartuski i cysterski.</a:t>
            </a:r>
            <a:endParaRPr lang="pl-PL" b="0" dirty="0"/>
          </a:p>
        </p:txBody>
      </p:sp>
      <p:sp>
        <p:nvSpPr>
          <p:cNvPr id="4" name="Symbol zastępczy numeru slajdu 3"/>
          <p:cNvSpPr>
            <a:spLocks noGrp="1"/>
          </p:cNvSpPr>
          <p:nvPr>
            <p:ph type="sldNum" sz="quarter" idx="5"/>
          </p:nvPr>
        </p:nvSpPr>
        <p:spPr/>
        <p:txBody>
          <a:bodyPr/>
          <a:lstStyle/>
          <a:p>
            <a:fld id="{54C209EA-7012-4C79-8D7C-EB5ED6037402}" type="slidenum">
              <a:rPr lang="pl-PL" smtClean="0"/>
              <a:t>10</a:t>
            </a:fld>
            <a:endParaRPr lang="pl-PL"/>
          </a:p>
        </p:txBody>
      </p:sp>
    </p:spTree>
    <p:extLst>
      <p:ext uri="{BB962C8B-B14F-4D97-AF65-F5344CB8AC3E}">
        <p14:creationId xmlns:p14="http://schemas.microsoft.com/office/powerpoint/2010/main" val="2449828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kern="1200" dirty="0">
                <a:solidFill>
                  <a:schemeClr val="tx1"/>
                </a:solidFill>
                <a:effectLst/>
                <a:latin typeface="+mn-lt"/>
                <a:ea typeface="+mn-ea"/>
                <a:cs typeface="+mn-cs"/>
              </a:rPr>
              <a:t>Ciekawą historię ma także zgromadzenie karmelitów. Formalnie powstało ono w XII w., gdy </a:t>
            </a:r>
            <a:r>
              <a:rPr lang="pl-PL" sz="1200" b="0" kern="1200" dirty="0">
                <a:solidFill>
                  <a:schemeClr val="tx1"/>
                </a:solidFill>
                <a:effectLst/>
                <a:latin typeface="+mn-lt"/>
                <a:ea typeface="+mn-ea"/>
                <a:cs typeface="+mn-cs"/>
              </a:rPr>
              <a:t>św. Bertold </a:t>
            </a:r>
            <a:r>
              <a:rPr lang="pl-PL" sz="1200" kern="1200" dirty="0">
                <a:solidFill>
                  <a:schemeClr val="tx1"/>
                </a:solidFill>
                <a:effectLst/>
                <a:latin typeface="+mn-lt"/>
                <a:ea typeface="+mn-ea"/>
                <a:cs typeface="+mn-cs"/>
              </a:rPr>
              <a:t>został pierwszym opatem pustelników mieszkających na górze Karmel w Palestynie. Mnisi przebywali tam jednak już wiele wieków wcześniej. Naśladowali Eliasza (który według podań na tej właśnie górze trwał na modlitwie), mieszkali w grotach, a szczególnie czcili Matkę Bożą. Regułę dla zgromadzenia zwaną „formułą życia” napisał dla mnichów św. Bertolda łaciński patriarcha Jerozolimy – św. Albert. Z czasem regułę rozszerzono, a potem adaptowano do nowych warunków. Gdy muzułmanie wszczęli prześladowania w Ziemi Świętej, karmelici udali się do Europy i w ten sposób zakon rozprzestrzenił się. Zakon ma gałąź męską i żeńską. W XVI w. zreformowali go św. Teresa z Avila i św. Jan od Krzyża – najsławniejsi święci karmelitańscy. W wyniku reformy regułę zaostrzono; zreformowane zgromadzenie nazwano karmelitami bosymi, a mnisi żyjący według łagodniejszej, starej reguły to karmelici trzewiczkowi.</a:t>
            </a:r>
          </a:p>
          <a:p>
            <a:r>
              <a:rPr lang="pl-PL" sz="1200" kern="1200" dirty="0">
                <a:solidFill>
                  <a:schemeClr val="tx1"/>
                </a:solidFill>
                <a:effectLst/>
                <a:latin typeface="+mn-lt"/>
                <a:ea typeface="+mn-ea"/>
                <a:cs typeface="+mn-cs"/>
              </a:rPr>
              <a:t>Na zdjęciu kościół na górze Karmel – kolebka karmelitów.</a:t>
            </a:r>
            <a:endParaRPr lang="pl-PL" dirty="0"/>
          </a:p>
        </p:txBody>
      </p:sp>
      <p:sp>
        <p:nvSpPr>
          <p:cNvPr id="4" name="Symbol zastępczy numeru slajdu 3"/>
          <p:cNvSpPr>
            <a:spLocks noGrp="1"/>
          </p:cNvSpPr>
          <p:nvPr>
            <p:ph type="sldNum" sz="quarter" idx="5"/>
          </p:nvPr>
        </p:nvSpPr>
        <p:spPr/>
        <p:txBody>
          <a:bodyPr/>
          <a:lstStyle/>
          <a:p>
            <a:fld id="{54C209EA-7012-4C79-8D7C-EB5ED6037402}" type="slidenum">
              <a:rPr lang="pl-PL" smtClean="0"/>
              <a:t>11</a:t>
            </a:fld>
            <a:endParaRPr lang="pl-PL"/>
          </a:p>
        </p:txBody>
      </p:sp>
    </p:spTree>
    <p:extLst>
      <p:ext uri="{BB962C8B-B14F-4D97-AF65-F5344CB8AC3E}">
        <p14:creationId xmlns:p14="http://schemas.microsoft.com/office/powerpoint/2010/main" val="3353742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kern="1200" dirty="0">
                <a:solidFill>
                  <a:schemeClr val="tx1"/>
                </a:solidFill>
                <a:effectLst/>
                <a:latin typeface="+mn-lt"/>
                <a:ea typeface="+mn-ea"/>
                <a:cs typeface="+mn-cs"/>
              </a:rPr>
              <a:t>W XIII w. Kościół ponownie przeżywał kryzys. Wśród ludu szerzyło się coraz więcej trudnych do zwalczenia herezji, a rosnące bogactwo duchowieństwa pociągało za sobą coraz większe zepsucie moralne. Dlatego Bóg dał światu świętych, którzy zapragnęli radykalnie naśladować Jezusa we wszystkim, przede wszystkim w ubóstwie i głoszeniu Dobrej Nowiny. Św. Franciszek z Asyżu (+1226) założył we Włoszech zakon franciszkanów, a św. Dominik Guzman (+1221) we Francji zakon dominikanów. Oba zgromadzenia nazwano żebraczymi ze względu na ślubowane radykalne ubóstwo. Ich charyzmatem jest głoszenie ludziom Ewangelii. Z czasem zakon franciszkański podzielił się na kilka różnych zgromadzeń i wspólnot męskich.</a:t>
            </a:r>
          </a:p>
          <a:p>
            <a:r>
              <a:rPr lang="pl-PL" sz="1200" kern="1200" dirty="0">
                <a:solidFill>
                  <a:schemeClr val="tx1"/>
                </a:solidFill>
                <a:effectLst/>
                <a:latin typeface="+mn-lt"/>
                <a:ea typeface="+mn-ea"/>
                <a:cs typeface="+mn-cs"/>
              </a:rPr>
              <a:t>Na obrazach św. Franciszek i św. Dominik.</a:t>
            </a:r>
            <a:endParaRPr lang="pl-PL" dirty="0"/>
          </a:p>
        </p:txBody>
      </p:sp>
      <p:sp>
        <p:nvSpPr>
          <p:cNvPr id="4" name="Symbol zastępczy numeru slajdu 3"/>
          <p:cNvSpPr>
            <a:spLocks noGrp="1"/>
          </p:cNvSpPr>
          <p:nvPr>
            <p:ph type="sldNum" sz="quarter" idx="5"/>
          </p:nvPr>
        </p:nvSpPr>
        <p:spPr/>
        <p:txBody>
          <a:bodyPr/>
          <a:lstStyle/>
          <a:p>
            <a:fld id="{54C209EA-7012-4C79-8D7C-EB5ED6037402}" type="slidenum">
              <a:rPr lang="pl-PL" smtClean="0"/>
              <a:t>12</a:t>
            </a:fld>
            <a:endParaRPr lang="pl-PL"/>
          </a:p>
        </p:txBody>
      </p:sp>
    </p:spTree>
    <p:extLst>
      <p:ext uri="{BB962C8B-B14F-4D97-AF65-F5344CB8AC3E}">
        <p14:creationId xmlns:p14="http://schemas.microsoft.com/office/powerpoint/2010/main" val="247132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pl-PL"/>
              <a:t>Kliknij, aby edytować styl</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6C606304-0ED4-4872-BE10-E5D096867F47}" type="datetimeFigureOut">
              <a:rPr lang="pl-PL" smtClean="0"/>
              <a:t>16.03.2020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8B1E8F4-CD97-4E2E-9B13-E6C30AE20D20}" type="slidenum">
              <a:rPr lang="pl-PL" smtClean="0"/>
              <a:t>‹#›</a:t>
            </a:fld>
            <a:endParaRPr lang="pl-PL"/>
          </a:p>
        </p:txBody>
      </p:sp>
    </p:spTree>
    <p:extLst>
      <p:ext uri="{BB962C8B-B14F-4D97-AF65-F5344CB8AC3E}">
        <p14:creationId xmlns:p14="http://schemas.microsoft.com/office/powerpoint/2010/main" val="2811441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pl-PL"/>
              <a:t>Kliknij, aby edytować styl</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6C606304-0ED4-4872-BE10-E5D096867F47}" type="datetimeFigureOut">
              <a:rPr lang="pl-PL" smtClean="0"/>
              <a:t>16.03.2020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8B1E8F4-CD97-4E2E-9B13-E6C30AE20D20}" type="slidenum">
              <a:rPr lang="pl-PL" smtClean="0"/>
              <a:t>‹#›</a:t>
            </a:fld>
            <a:endParaRPr lang="pl-PL"/>
          </a:p>
        </p:txBody>
      </p:sp>
    </p:spTree>
    <p:extLst>
      <p:ext uri="{BB962C8B-B14F-4D97-AF65-F5344CB8AC3E}">
        <p14:creationId xmlns:p14="http://schemas.microsoft.com/office/powerpoint/2010/main" val="266224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6C606304-0ED4-4872-BE10-E5D096867F47}" type="datetimeFigureOut">
              <a:rPr lang="pl-PL" smtClean="0"/>
              <a:t>16.03.2020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8B1E8F4-CD97-4E2E-9B13-E6C30AE20D20}" type="slidenum">
              <a:rPr lang="pl-PL" smtClean="0"/>
              <a:t>‹#›</a:t>
            </a:fld>
            <a:endParaRPr lang="pl-PL"/>
          </a:p>
        </p:txBody>
      </p:sp>
    </p:spTree>
    <p:extLst>
      <p:ext uri="{BB962C8B-B14F-4D97-AF65-F5344CB8AC3E}">
        <p14:creationId xmlns:p14="http://schemas.microsoft.com/office/powerpoint/2010/main" val="382858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l-PL"/>
              <a:t>Kliknij, aby edytować styl</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6C606304-0ED4-4872-BE10-E5D096867F47}" type="datetimeFigureOut">
              <a:rPr lang="pl-PL" smtClean="0"/>
              <a:t>16.03.2020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8B1E8F4-CD97-4E2E-9B13-E6C30AE20D20}" type="slidenum">
              <a:rPr lang="pl-PL" smtClean="0"/>
              <a:t>‹#›</a:t>
            </a:fld>
            <a:endParaRPr lang="pl-PL"/>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43138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6C606304-0ED4-4872-BE10-E5D096867F47}" type="datetimeFigureOut">
              <a:rPr lang="pl-PL" smtClean="0"/>
              <a:t>16.03.2020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8B1E8F4-CD97-4E2E-9B13-E6C30AE20D20}" type="slidenum">
              <a:rPr lang="pl-PL" smtClean="0"/>
              <a:t>‹#›</a:t>
            </a:fld>
            <a:endParaRPr lang="pl-PL"/>
          </a:p>
        </p:txBody>
      </p:sp>
    </p:spTree>
    <p:extLst>
      <p:ext uri="{BB962C8B-B14F-4D97-AF65-F5344CB8AC3E}">
        <p14:creationId xmlns:p14="http://schemas.microsoft.com/office/powerpoint/2010/main" val="2688674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pl-PL"/>
              <a:t>Kliknij, aby edytować styl</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6C606304-0ED4-4872-BE10-E5D096867F47}" type="datetimeFigureOut">
              <a:rPr lang="pl-PL" smtClean="0"/>
              <a:t>16.03.2020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8B1E8F4-CD97-4E2E-9B13-E6C30AE20D20}" type="slidenum">
              <a:rPr lang="pl-PL" smtClean="0"/>
              <a:t>‹#›</a:t>
            </a:fld>
            <a:endParaRPr lang="pl-PL"/>
          </a:p>
        </p:txBody>
      </p:sp>
    </p:spTree>
    <p:extLst>
      <p:ext uri="{BB962C8B-B14F-4D97-AF65-F5344CB8AC3E}">
        <p14:creationId xmlns:p14="http://schemas.microsoft.com/office/powerpoint/2010/main" val="328011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pl-PL"/>
              <a:t>Kliknij, aby edytować styl</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6C606304-0ED4-4872-BE10-E5D096867F47}" type="datetimeFigureOut">
              <a:rPr lang="pl-PL" smtClean="0"/>
              <a:t>16.03.2020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8B1E8F4-CD97-4E2E-9B13-E6C30AE20D20}" type="slidenum">
              <a:rPr lang="pl-PL" smtClean="0"/>
              <a:t>‹#›</a:t>
            </a:fld>
            <a:endParaRPr lang="pl-PL"/>
          </a:p>
        </p:txBody>
      </p:sp>
    </p:spTree>
    <p:extLst>
      <p:ext uri="{BB962C8B-B14F-4D97-AF65-F5344CB8AC3E}">
        <p14:creationId xmlns:p14="http://schemas.microsoft.com/office/powerpoint/2010/main" val="3484136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C606304-0ED4-4872-BE10-E5D096867F47}" type="datetimeFigureOut">
              <a:rPr lang="pl-PL" smtClean="0"/>
              <a:t>16.03.2020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8B1E8F4-CD97-4E2E-9B13-E6C30AE20D20}" type="slidenum">
              <a:rPr lang="pl-PL" smtClean="0"/>
              <a:t>‹#›</a:t>
            </a:fld>
            <a:endParaRPr lang="pl-PL"/>
          </a:p>
        </p:txBody>
      </p:sp>
    </p:spTree>
    <p:extLst>
      <p:ext uri="{BB962C8B-B14F-4D97-AF65-F5344CB8AC3E}">
        <p14:creationId xmlns:p14="http://schemas.microsoft.com/office/powerpoint/2010/main" val="3589887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C606304-0ED4-4872-BE10-E5D096867F47}" type="datetimeFigureOut">
              <a:rPr lang="pl-PL" smtClean="0"/>
              <a:t>16.03.2020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8B1E8F4-CD97-4E2E-9B13-E6C30AE20D20}" type="slidenum">
              <a:rPr lang="pl-PL" smtClean="0"/>
              <a:t>‹#›</a:t>
            </a:fld>
            <a:endParaRPr lang="pl-PL"/>
          </a:p>
        </p:txBody>
      </p:sp>
    </p:spTree>
    <p:extLst>
      <p:ext uri="{BB962C8B-B14F-4D97-AF65-F5344CB8AC3E}">
        <p14:creationId xmlns:p14="http://schemas.microsoft.com/office/powerpoint/2010/main" val="29721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C606304-0ED4-4872-BE10-E5D096867F47}" type="datetimeFigureOut">
              <a:rPr lang="pl-PL" smtClean="0"/>
              <a:t>16.03.2020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8B1E8F4-CD97-4E2E-9B13-E6C30AE20D20}" type="slidenum">
              <a:rPr lang="pl-PL" smtClean="0"/>
              <a:t>‹#›</a:t>
            </a:fld>
            <a:endParaRPr lang="pl-PL"/>
          </a:p>
        </p:txBody>
      </p:sp>
    </p:spTree>
    <p:extLst>
      <p:ext uri="{BB962C8B-B14F-4D97-AF65-F5344CB8AC3E}">
        <p14:creationId xmlns:p14="http://schemas.microsoft.com/office/powerpoint/2010/main" val="311463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pl-PL"/>
              <a:t>Kliknij, aby edytować styl</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6C606304-0ED4-4872-BE10-E5D096867F47}" type="datetimeFigureOut">
              <a:rPr lang="pl-PL" smtClean="0"/>
              <a:t>16.03.2020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8B1E8F4-CD97-4E2E-9B13-E6C30AE20D20}" type="slidenum">
              <a:rPr lang="pl-PL" smtClean="0"/>
              <a:t>‹#›</a:t>
            </a:fld>
            <a:endParaRPr lang="pl-PL"/>
          </a:p>
        </p:txBody>
      </p:sp>
    </p:spTree>
    <p:extLst>
      <p:ext uri="{BB962C8B-B14F-4D97-AF65-F5344CB8AC3E}">
        <p14:creationId xmlns:p14="http://schemas.microsoft.com/office/powerpoint/2010/main" val="32537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pl-PL"/>
              <a:t>Kliknij, aby edytować styl</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6C606304-0ED4-4872-BE10-E5D096867F47}" type="datetimeFigureOut">
              <a:rPr lang="pl-PL" smtClean="0"/>
              <a:t>16.03.2020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8B1E8F4-CD97-4E2E-9B13-E6C30AE20D20}" type="slidenum">
              <a:rPr lang="pl-PL" smtClean="0"/>
              <a:t>‹#›</a:t>
            </a:fld>
            <a:endParaRPr lang="pl-PL"/>
          </a:p>
        </p:txBody>
      </p:sp>
    </p:spTree>
    <p:extLst>
      <p:ext uri="{BB962C8B-B14F-4D97-AF65-F5344CB8AC3E}">
        <p14:creationId xmlns:p14="http://schemas.microsoft.com/office/powerpoint/2010/main" val="2114210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913795" y="2912232"/>
            <a:ext cx="5107208" cy="287896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2912232"/>
            <a:ext cx="5095357" cy="287896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6C606304-0ED4-4872-BE10-E5D096867F47}" type="datetimeFigureOut">
              <a:rPr lang="pl-PL" smtClean="0"/>
              <a:t>16.03.2020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8B1E8F4-CD97-4E2E-9B13-E6C30AE20D20}" type="slidenum">
              <a:rPr lang="pl-PL" smtClean="0"/>
              <a:t>‹#›</a:t>
            </a:fld>
            <a:endParaRPr lang="pl-PL"/>
          </a:p>
        </p:txBody>
      </p:sp>
    </p:spTree>
    <p:extLst>
      <p:ext uri="{BB962C8B-B14F-4D97-AF65-F5344CB8AC3E}">
        <p14:creationId xmlns:p14="http://schemas.microsoft.com/office/powerpoint/2010/main" val="1191644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6C606304-0ED4-4872-BE10-E5D096867F47}" type="datetimeFigureOut">
              <a:rPr lang="pl-PL" smtClean="0"/>
              <a:t>16.03.2020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8B1E8F4-CD97-4E2E-9B13-E6C30AE20D20}" type="slidenum">
              <a:rPr lang="pl-PL" smtClean="0"/>
              <a:t>‹#›</a:t>
            </a:fld>
            <a:endParaRPr lang="pl-PL"/>
          </a:p>
        </p:txBody>
      </p:sp>
    </p:spTree>
    <p:extLst>
      <p:ext uri="{BB962C8B-B14F-4D97-AF65-F5344CB8AC3E}">
        <p14:creationId xmlns:p14="http://schemas.microsoft.com/office/powerpoint/2010/main" val="2705942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606304-0ED4-4872-BE10-E5D096867F47}" type="datetimeFigureOut">
              <a:rPr lang="pl-PL" smtClean="0"/>
              <a:t>16.03.2020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F8B1E8F4-CD97-4E2E-9B13-E6C30AE20D20}" type="slidenum">
              <a:rPr lang="pl-PL" smtClean="0"/>
              <a:t>‹#›</a:t>
            </a:fld>
            <a:endParaRPr lang="pl-PL"/>
          </a:p>
        </p:txBody>
      </p:sp>
    </p:spTree>
    <p:extLst>
      <p:ext uri="{BB962C8B-B14F-4D97-AF65-F5344CB8AC3E}">
        <p14:creationId xmlns:p14="http://schemas.microsoft.com/office/powerpoint/2010/main" val="1973366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pl-PL"/>
              <a:t>Kliknij, aby edytować styl</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6C606304-0ED4-4872-BE10-E5D096867F47}" type="datetimeFigureOut">
              <a:rPr lang="pl-PL" smtClean="0"/>
              <a:t>16.03.2020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8B1E8F4-CD97-4E2E-9B13-E6C30AE20D20}" type="slidenum">
              <a:rPr lang="pl-PL" smtClean="0"/>
              <a:t>‹#›</a:t>
            </a:fld>
            <a:endParaRPr lang="pl-PL"/>
          </a:p>
        </p:txBody>
      </p:sp>
    </p:spTree>
    <p:extLst>
      <p:ext uri="{BB962C8B-B14F-4D97-AF65-F5344CB8AC3E}">
        <p14:creationId xmlns:p14="http://schemas.microsoft.com/office/powerpoint/2010/main" val="3394482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6C606304-0ED4-4872-BE10-E5D096867F47}" type="datetimeFigureOut">
              <a:rPr lang="pl-PL" smtClean="0"/>
              <a:t>16.03.2020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8B1E8F4-CD97-4E2E-9B13-E6C30AE20D20}" type="slidenum">
              <a:rPr lang="pl-PL" smtClean="0"/>
              <a:t>‹#›</a:t>
            </a:fld>
            <a:endParaRPr lang="pl-PL"/>
          </a:p>
        </p:txBody>
      </p:sp>
    </p:spTree>
    <p:extLst>
      <p:ext uri="{BB962C8B-B14F-4D97-AF65-F5344CB8AC3E}">
        <p14:creationId xmlns:p14="http://schemas.microsoft.com/office/powerpoint/2010/main" val="3472657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C606304-0ED4-4872-BE10-E5D096867F47}" type="datetimeFigureOut">
              <a:rPr lang="pl-PL" smtClean="0"/>
              <a:t>16.03.2020</a:t>
            </a:fld>
            <a:endParaRPr lang="pl-PL"/>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8B1E8F4-CD97-4E2E-9B13-E6C30AE20D20}" type="slidenum">
              <a:rPr lang="pl-PL" smtClean="0"/>
              <a:t>‹#›</a:t>
            </a:fld>
            <a:endParaRPr lang="pl-PL"/>
          </a:p>
        </p:txBody>
      </p:sp>
    </p:spTree>
    <p:extLst>
      <p:ext uri="{BB962C8B-B14F-4D97-AF65-F5344CB8AC3E}">
        <p14:creationId xmlns:p14="http://schemas.microsoft.com/office/powerpoint/2010/main" val="3308799803"/>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pl.wikipedia.org/wiki/Kartuzi#/media/Plik:La_Grande_Chartreuse.JPG" TargetMode="External"/><Relationship Id="rId3" Type="http://schemas.openxmlformats.org/officeDocument/2006/relationships/hyperlink" Target="https://pl.wikipedia.org/wiki/Pachomiusz_Starszy#/media/Plik:StPakhom.jpg" TargetMode="External"/><Relationship Id="rId7" Type="http://schemas.openxmlformats.org/officeDocument/2006/relationships/hyperlink" Target="https://pl.wikipedia.org/wiki/Monte_Cassino#/media/Plik:Monte_Cassino_Opactwo_1.JPG" TargetMode="External"/><Relationship Id="rId12" Type="http://schemas.openxmlformats.org/officeDocument/2006/relationships/hyperlink" Target="https://commons.wikimedia.org/wiki/Category:Saint_Dominic#/media/File:SaintDominic.jpg" TargetMode="External"/><Relationship Id="rId2" Type="http://schemas.openxmlformats.org/officeDocument/2006/relationships/hyperlink" Target="https://pl.wikipedia.org/wiki/Pawe%C5%82_z_Teb#/media/Plik:Diego_Vel%C3%A1zquez_010.jpg" TargetMode="External"/><Relationship Id="rId1" Type="http://schemas.openxmlformats.org/officeDocument/2006/relationships/slideLayout" Target="../slideLayouts/slideLayout2.xml"/><Relationship Id="rId6" Type="http://schemas.openxmlformats.org/officeDocument/2006/relationships/hyperlink" Target="https://pl.wikipedia.org/wiki/Benedykt_z_Nursji#/media/Plik:Fra_Angelico_031.jpg" TargetMode="External"/><Relationship Id="rId11" Type="http://schemas.openxmlformats.org/officeDocument/2006/relationships/hyperlink" Target="https://pl.wikipedia.org/wiki/Franciszek_z_Asy%C5%BCu#/media/Plik:Cimabue_Saint_Francis_Fragment.jpg" TargetMode="External"/><Relationship Id="rId5" Type="http://schemas.openxmlformats.org/officeDocument/2006/relationships/hyperlink" Target="https://pl.wikipedia.org/wiki/Augustyn_z_Hippony#/media/Plik:Saint_Augustine_by_Philippe_de_Champaigne.jpg" TargetMode="External"/><Relationship Id="rId10" Type="http://schemas.openxmlformats.org/officeDocument/2006/relationships/hyperlink" Target="https://pl.wikipedia.org/wiki/G%C3%B3ra_Karmel#/media/Plik:The_Church_of_Our_Lady_at_Mount_Carmel_in_Israel.jpg" TargetMode="External"/><Relationship Id="rId4" Type="http://schemas.openxmlformats.org/officeDocument/2006/relationships/hyperlink" Target="https://pl.wikipedia.org/wiki/Bazyli_Wielki#/media/Plik:Basil_of_Caesarea.jpg" TargetMode="External"/><Relationship Id="rId9" Type="http://schemas.openxmlformats.org/officeDocument/2006/relationships/hyperlink" Target="https://pl.wikipedia.org/wiki/Cystersi#/media/Plik:Fontenay_cloitre.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48E9E4-D88C-48E5-A881-14DF0BBEC555}"/>
              </a:ext>
            </a:extLst>
          </p:cNvPr>
          <p:cNvSpPr>
            <a:spLocks noGrp="1"/>
          </p:cNvSpPr>
          <p:nvPr>
            <p:ph type="ctrTitle"/>
          </p:nvPr>
        </p:nvSpPr>
        <p:spPr>
          <a:xfrm>
            <a:off x="1595269" y="2036763"/>
            <a:ext cx="9001462" cy="2387600"/>
          </a:xfrm>
        </p:spPr>
        <p:txBody>
          <a:bodyPr/>
          <a:lstStyle/>
          <a:p>
            <a:r>
              <a:rPr lang="pl-PL" dirty="0"/>
              <a:t>Zakony w życiu średniowiecznego Kościoła</a:t>
            </a:r>
          </a:p>
        </p:txBody>
      </p:sp>
    </p:spTree>
    <p:extLst>
      <p:ext uri="{BB962C8B-B14F-4D97-AF65-F5344CB8AC3E}">
        <p14:creationId xmlns:p14="http://schemas.microsoft.com/office/powerpoint/2010/main" val="1491380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9EBC07-F94D-4562-97F2-E71916E6120C}"/>
              </a:ext>
            </a:extLst>
          </p:cNvPr>
          <p:cNvSpPr>
            <a:spLocks noGrp="1"/>
          </p:cNvSpPr>
          <p:nvPr>
            <p:ph type="title"/>
          </p:nvPr>
        </p:nvSpPr>
        <p:spPr>
          <a:xfrm>
            <a:off x="838200" y="365125"/>
            <a:ext cx="5181600" cy="1325563"/>
          </a:xfrm>
        </p:spPr>
        <p:txBody>
          <a:bodyPr/>
          <a:lstStyle/>
          <a:p>
            <a:r>
              <a:rPr lang="pl-PL" dirty="0"/>
              <a:t>Kartuzi</a:t>
            </a:r>
          </a:p>
        </p:txBody>
      </p:sp>
      <p:sp>
        <p:nvSpPr>
          <p:cNvPr id="3" name="Symbol zastępczy zawartości 2">
            <a:extLst>
              <a:ext uri="{FF2B5EF4-FFF2-40B4-BE49-F238E27FC236}">
                <a16:creationId xmlns:a16="http://schemas.microsoft.com/office/drawing/2014/main" id="{7893BC98-B9AE-41A2-9BD8-C8997A6E7C24}"/>
              </a:ext>
            </a:extLst>
          </p:cNvPr>
          <p:cNvSpPr>
            <a:spLocks noGrp="1"/>
          </p:cNvSpPr>
          <p:nvPr>
            <p:ph sz="half" idx="1"/>
          </p:nvPr>
        </p:nvSpPr>
        <p:spPr>
          <a:xfrm>
            <a:off x="838200" y="1825625"/>
            <a:ext cx="5181600" cy="2802359"/>
          </a:xfrm>
        </p:spPr>
        <p:txBody>
          <a:bodyPr/>
          <a:lstStyle/>
          <a:p>
            <a:r>
              <a:rPr lang="pl-PL" dirty="0"/>
              <a:t>bardzo surowa reguła (spisana po śmierci założyciela)</a:t>
            </a:r>
          </a:p>
          <a:p>
            <a:r>
              <a:rPr lang="pl-PL" dirty="0"/>
              <a:t>św. Brunon z Kolonii (+1101)</a:t>
            </a:r>
          </a:p>
          <a:p>
            <a:r>
              <a:rPr lang="pl-PL" dirty="0"/>
              <a:t>1084 r.</a:t>
            </a:r>
          </a:p>
          <a:p>
            <a:r>
              <a:rPr lang="pl-PL" dirty="0"/>
              <a:t>ich reguła nie zmieniła się do dziś</a:t>
            </a:r>
          </a:p>
          <a:p>
            <a:endParaRPr lang="pl-PL" dirty="0"/>
          </a:p>
        </p:txBody>
      </p:sp>
      <p:sp>
        <p:nvSpPr>
          <p:cNvPr id="4" name="Symbol zastępczy zawartości 3">
            <a:extLst>
              <a:ext uri="{FF2B5EF4-FFF2-40B4-BE49-F238E27FC236}">
                <a16:creationId xmlns:a16="http://schemas.microsoft.com/office/drawing/2014/main" id="{11EEEB83-2636-45C3-A0D8-A947AF7CE2BC}"/>
              </a:ext>
            </a:extLst>
          </p:cNvPr>
          <p:cNvSpPr>
            <a:spLocks noGrp="1"/>
          </p:cNvSpPr>
          <p:nvPr>
            <p:ph sz="half" idx="2"/>
          </p:nvPr>
        </p:nvSpPr>
        <p:spPr>
          <a:xfrm>
            <a:off x="6172200" y="1825625"/>
            <a:ext cx="5181600" cy="2802359"/>
          </a:xfrm>
        </p:spPr>
        <p:txBody>
          <a:bodyPr/>
          <a:lstStyle/>
          <a:p>
            <a:r>
              <a:rPr lang="pl-PL" dirty="0"/>
              <a:t>reguła św. Benedykta</a:t>
            </a:r>
          </a:p>
          <a:p>
            <a:r>
              <a:rPr lang="pl-PL" dirty="0"/>
              <a:t>św. Robert (+1111)</a:t>
            </a:r>
          </a:p>
          <a:p>
            <a:r>
              <a:rPr lang="pl-PL" dirty="0"/>
              <a:t>1098 r.</a:t>
            </a:r>
          </a:p>
          <a:p>
            <a:r>
              <a:rPr lang="pl-PL" dirty="0"/>
              <a:t>cystersami byli m.in. św. Bernard </a:t>
            </a:r>
            <a:br>
              <a:rPr lang="pl-PL" dirty="0"/>
            </a:br>
            <a:r>
              <a:rPr lang="pl-PL" dirty="0"/>
              <a:t>z Clairvaux i bł. Wincenty Kadłubek</a:t>
            </a:r>
          </a:p>
          <a:p>
            <a:endParaRPr lang="pl-PL" dirty="0"/>
          </a:p>
        </p:txBody>
      </p:sp>
      <p:pic>
        <p:nvPicPr>
          <p:cNvPr id="6148" name="Picture 4">
            <a:extLst>
              <a:ext uri="{FF2B5EF4-FFF2-40B4-BE49-F238E27FC236}">
                <a16:creationId xmlns:a16="http://schemas.microsoft.com/office/drawing/2014/main" id="{37C8F141-3B9E-47FE-88B4-4E30ABF66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649" y="4297848"/>
            <a:ext cx="2926702" cy="219502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E6C4CB42-10A9-4957-8903-512B32B5B8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7249" y="4297848"/>
            <a:ext cx="2926701" cy="2195026"/>
          </a:xfrm>
          <a:prstGeom prst="rect">
            <a:avLst/>
          </a:prstGeom>
          <a:noFill/>
          <a:extLst>
            <a:ext uri="{909E8E84-426E-40DD-AFC4-6F175D3DCCD1}">
              <a14:hiddenFill xmlns:a14="http://schemas.microsoft.com/office/drawing/2010/main">
                <a:solidFill>
                  <a:srgbClr val="FFFFFF"/>
                </a:solidFill>
              </a14:hiddenFill>
            </a:ext>
          </a:extLst>
        </p:spPr>
      </p:pic>
      <p:sp>
        <p:nvSpPr>
          <p:cNvPr id="9" name="Tytuł 1">
            <a:extLst>
              <a:ext uri="{FF2B5EF4-FFF2-40B4-BE49-F238E27FC236}">
                <a16:creationId xmlns:a16="http://schemas.microsoft.com/office/drawing/2014/main" id="{4057320E-3ECF-4BD9-BBCF-015279592AF4}"/>
              </a:ext>
            </a:extLst>
          </p:cNvPr>
          <p:cNvSpPr txBox="1">
            <a:spLocks/>
          </p:cNvSpPr>
          <p:nvPr/>
        </p:nvSpPr>
        <p:spPr>
          <a:xfrm>
            <a:off x="6019800" y="365125"/>
            <a:ext cx="5181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pl-PL" dirty="0"/>
              <a:t>Cystersi</a:t>
            </a:r>
          </a:p>
        </p:txBody>
      </p:sp>
    </p:spTree>
    <p:extLst>
      <p:ext uri="{BB962C8B-B14F-4D97-AF65-F5344CB8AC3E}">
        <p14:creationId xmlns:p14="http://schemas.microsoft.com/office/powerpoint/2010/main" val="1271369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DAE064-5AC2-41F4-A36D-C480D0B0E4DB}"/>
              </a:ext>
            </a:extLst>
          </p:cNvPr>
          <p:cNvSpPr>
            <a:spLocks noGrp="1"/>
          </p:cNvSpPr>
          <p:nvPr>
            <p:ph type="title"/>
          </p:nvPr>
        </p:nvSpPr>
        <p:spPr/>
        <p:txBody>
          <a:bodyPr/>
          <a:lstStyle/>
          <a:p>
            <a:r>
              <a:rPr lang="pl-PL" dirty="0"/>
              <a:t>Karmelici</a:t>
            </a:r>
          </a:p>
        </p:txBody>
      </p:sp>
      <p:sp>
        <p:nvSpPr>
          <p:cNvPr id="3" name="Symbol zastępczy zawartości 2">
            <a:extLst>
              <a:ext uri="{FF2B5EF4-FFF2-40B4-BE49-F238E27FC236}">
                <a16:creationId xmlns:a16="http://schemas.microsoft.com/office/drawing/2014/main" id="{4FC6CFB1-4412-46DE-AE0D-79FBB8DB1D20}"/>
              </a:ext>
            </a:extLst>
          </p:cNvPr>
          <p:cNvSpPr>
            <a:spLocks noGrp="1"/>
          </p:cNvSpPr>
          <p:nvPr>
            <p:ph idx="1"/>
          </p:nvPr>
        </p:nvSpPr>
        <p:spPr/>
        <p:txBody>
          <a:bodyPr/>
          <a:lstStyle/>
          <a:p>
            <a:r>
              <a:rPr lang="pl-PL" dirty="0"/>
              <a:t>Góra Karmel w Ziemi Świętej</a:t>
            </a:r>
          </a:p>
          <a:p>
            <a:r>
              <a:rPr lang="pl-PL" dirty="0"/>
              <a:t>pustelnicy naśladujący Eliasza</a:t>
            </a:r>
          </a:p>
          <a:p>
            <a:r>
              <a:rPr lang="pl-PL" dirty="0"/>
              <a:t>św. Bertold  w XII w. uczynił z nich wspólnotę</a:t>
            </a:r>
          </a:p>
          <a:p>
            <a:r>
              <a:rPr lang="pl-PL" dirty="0"/>
              <a:t>regułę napisał patriarcha Jerozolimy św. Albert </a:t>
            </a:r>
            <a:br>
              <a:rPr lang="pl-PL" dirty="0"/>
            </a:br>
            <a:r>
              <a:rPr lang="pl-PL" dirty="0"/>
              <a:t>(później była nieco zmieniana)</a:t>
            </a:r>
          </a:p>
          <a:p>
            <a:r>
              <a:rPr lang="pl-PL" dirty="0"/>
              <a:t>prześladowania sprawiły, że zgromadzenie przeniosło się do Europy </a:t>
            </a:r>
            <a:br>
              <a:rPr lang="pl-PL" dirty="0"/>
            </a:br>
            <a:r>
              <a:rPr lang="pl-PL" dirty="0"/>
              <a:t>i rozprzestrzeniło</a:t>
            </a:r>
          </a:p>
          <a:p>
            <a:r>
              <a:rPr lang="pl-PL" dirty="0"/>
              <a:t>reforma w XVI w.</a:t>
            </a:r>
          </a:p>
        </p:txBody>
      </p:sp>
      <p:pic>
        <p:nvPicPr>
          <p:cNvPr id="8194" name="Picture 2">
            <a:extLst>
              <a:ext uri="{FF2B5EF4-FFF2-40B4-BE49-F238E27FC236}">
                <a16:creationId xmlns:a16="http://schemas.microsoft.com/office/drawing/2014/main" id="{99A9866A-C309-4766-8B26-199BCA89CF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766" r="14923"/>
          <a:stretch/>
        </p:blipFill>
        <p:spPr bwMode="auto">
          <a:xfrm>
            <a:off x="8375065" y="1272760"/>
            <a:ext cx="289249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491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496CA1-A9A7-4C4A-97A6-2D2FA5AEE9DE}"/>
              </a:ext>
            </a:extLst>
          </p:cNvPr>
          <p:cNvSpPr>
            <a:spLocks noGrp="1"/>
          </p:cNvSpPr>
          <p:nvPr>
            <p:ph type="title"/>
          </p:nvPr>
        </p:nvSpPr>
        <p:spPr>
          <a:xfrm>
            <a:off x="838200" y="365125"/>
            <a:ext cx="5181600" cy="1325563"/>
          </a:xfrm>
        </p:spPr>
        <p:txBody>
          <a:bodyPr/>
          <a:lstStyle/>
          <a:p>
            <a:r>
              <a:rPr lang="pl-PL" dirty="0"/>
              <a:t>Franciszkanie</a:t>
            </a:r>
          </a:p>
        </p:txBody>
      </p:sp>
      <p:sp>
        <p:nvSpPr>
          <p:cNvPr id="3" name="Symbol zastępczy zawartości 2">
            <a:extLst>
              <a:ext uri="{FF2B5EF4-FFF2-40B4-BE49-F238E27FC236}">
                <a16:creationId xmlns:a16="http://schemas.microsoft.com/office/drawing/2014/main" id="{2E4251C4-AC35-4108-84E6-14B82102C3A1}"/>
              </a:ext>
            </a:extLst>
          </p:cNvPr>
          <p:cNvSpPr>
            <a:spLocks noGrp="1"/>
          </p:cNvSpPr>
          <p:nvPr>
            <p:ph sz="half" idx="1"/>
          </p:nvPr>
        </p:nvSpPr>
        <p:spPr>
          <a:xfrm>
            <a:off x="838200" y="1876208"/>
            <a:ext cx="5181600" cy="2839681"/>
          </a:xfrm>
        </p:spPr>
        <p:txBody>
          <a:bodyPr/>
          <a:lstStyle/>
          <a:p>
            <a:r>
              <a:rPr lang="pl-PL" dirty="0"/>
              <a:t>św. Franciszek z Asyżu (+1226)</a:t>
            </a:r>
          </a:p>
          <a:p>
            <a:r>
              <a:rPr lang="pl-PL" dirty="0"/>
              <a:t>Włochy</a:t>
            </a:r>
          </a:p>
          <a:p>
            <a:r>
              <a:rPr lang="pl-PL" dirty="0"/>
              <a:t>naśladowanie Jezusa: całkowite ubóstwo</a:t>
            </a:r>
          </a:p>
          <a:p>
            <a:r>
              <a:rPr lang="pl-PL" dirty="0"/>
              <a:t>W XVI w. zakon podzielił się na kilka zgromadzeń</a:t>
            </a:r>
          </a:p>
        </p:txBody>
      </p:sp>
      <p:sp>
        <p:nvSpPr>
          <p:cNvPr id="4" name="Symbol zastępczy zawartości 3">
            <a:extLst>
              <a:ext uri="{FF2B5EF4-FFF2-40B4-BE49-F238E27FC236}">
                <a16:creationId xmlns:a16="http://schemas.microsoft.com/office/drawing/2014/main" id="{CAEA23F1-84F7-4CC3-9803-C09CA33BCA1A}"/>
              </a:ext>
            </a:extLst>
          </p:cNvPr>
          <p:cNvSpPr>
            <a:spLocks noGrp="1"/>
          </p:cNvSpPr>
          <p:nvPr>
            <p:ph sz="half" idx="2"/>
          </p:nvPr>
        </p:nvSpPr>
        <p:spPr>
          <a:xfrm>
            <a:off x="6172202" y="1876208"/>
            <a:ext cx="5094154" cy="3702881"/>
          </a:xfrm>
        </p:spPr>
        <p:txBody>
          <a:bodyPr/>
          <a:lstStyle/>
          <a:p>
            <a:r>
              <a:rPr lang="pl-PL" dirty="0"/>
              <a:t>św. Dominik </a:t>
            </a:r>
            <a:r>
              <a:rPr lang="pl-PL" dirty="0" err="1"/>
              <a:t>Guzm</a:t>
            </a:r>
            <a:r>
              <a:rPr lang="pl-PL" dirty="0" err="1">
                <a:effectLst/>
              </a:rPr>
              <a:t>á</a:t>
            </a:r>
            <a:r>
              <a:rPr lang="pl-PL" dirty="0" err="1"/>
              <a:t>n</a:t>
            </a:r>
            <a:r>
              <a:rPr lang="pl-PL" dirty="0"/>
              <a:t> (+1221)</a:t>
            </a:r>
          </a:p>
          <a:p>
            <a:r>
              <a:rPr lang="pl-PL" dirty="0"/>
              <a:t>Francja</a:t>
            </a:r>
          </a:p>
          <a:p>
            <a:r>
              <a:rPr lang="pl-PL" dirty="0"/>
              <a:t>Zakon Kaznodziejski</a:t>
            </a:r>
          </a:p>
          <a:p>
            <a:r>
              <a:rPr lang="pl-PL" dirty="0"/>
              <a:t>naśladowanie Jezusa: walka z herezjami poprzez wędrówki po kraju i głoszenie kazań do ludu</a:t>
            </a:r>
          </a:p>
          <a:p>
            <a:r>
              <a:rPr lang="pl-PL" dirty="0"/>
              <a:t>zakon szybko związano z Inkwizycją</a:t>
            </a:r>
          </a:p>
        </p:txBody>
      </p:sp>
      <p:pic>
        <p:nvPicPr>
          <p:cNvPr id="9218" name="Picture 2">
            <a:extLst>
              <a:ext uri="{FF2B5EF4-FFF2-40B4-BE49-F238E27FC236}">
                <a16:creationId xmlns:a16="http://schemas.microsoft.com/office/drawing/2014/main" id="{17BA76F9-617F-46A8-B01F-3EE3E17A5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725" y="4404048"/>
            <a:ext cx="1802098" cy="182756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75B49D1F-DEB3-4D17-A720-51049A2D5F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622" t="8593" r="16935" b="50000"/>
          <a:stretch/>
        </p:blipFill>
        <p:spPr bwMode="auto">
          <a:xfrm>
            <a:off x="3833396" y="4404047"/>
            <a:ext cx="1909596" cy="1827569"/>
          </a:xfrm>
          <a:prstGeom prst="rect">
            <a:avLst/>
          </a:prstGeom>
          <a:noFill/>
          <a:extLst>
            <a:ext uri="{909E8E84-426E-40DD-AFC4-6F175D3DCCD1}">
              <a14:hiddenFill xmlns:a14="http://schemas.microsoft.com/office/drawing/2010/main">
                <a:solidFill>
                  <a:srgbClr val="FFFFFF"/>
                </a:solidFill>
              </a14:hiddenFill>
            </a:ext>
          </a:extLst>
        </p:spPr>
      </p:pic>
      <p:sp>
        <p:nvSpPr>
          <p:cNvPr id="8" name="Tytuł 1">
            <a:extLst>
              <a:ext uri="{FF2B5EF4-FFF2-40B4-BE49-F238E27FC236}">
                <a16:creationId xmlns:a16="http://schemas.microsoft.com/office/drawing/2014/main" id="{266A97CA-D708-4DEA-AB5B-6BD175B6547D}"/>
              </a:ext>
            </a:extLst>
          </p:cNvPr>
          <p:cNvSpPr txBox="1">
            <a:spLocks/>
          </p:cNvSpPr>
          <p:nvPr/>
        </p:nvSpPr>
        <p:spPr>
          <a:xfrm>
            <a:off x="6172202" y="365124"/>
            <a:ext cx="5181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pl-PL" dirty="0"/>
              <a:t>Dominikanie</a:t>
            </a:r>
          </a:p>
        </p:txBody>
      </p:sp>
    </p:spTree>
    <p:extLst>
      <p:ext uri="{BB962C8B-B14F-4D97-AF65-F5344CB8AC3E}">
        <p14:creationId xmlns:p14="http://schemas.microsoft.com/office/powerpoint/2010/main" val="2987190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389EAE-04F2-472E-966C-6E3AEF0898CD}"/>
              </a:ext>
            </a:extLst>
          </p:cNvPr>
          <p:cNvSpPr>
            <a:spLocks noGrp="1"/>
          </p:cNvSpPr>
          <p:nvPr>
            <p:ph type="title"/>
          </p:nvPr>
        </p:nvSpPr>
        <p:spPr/>
        <p:txBody>
          <a:bodyPr/>
          <a:lstStyle/>
          <a:p>
            <a:r>
              <a:rPr lang="pl-PL" dirty="0"/>
              <a:t>Bóg zawsze odpowiada na konkretne potrzeby kościoła</a:t>
            </a:r>
          </a:p>
        </p:txBody>
      </p:sp>
      <p:sp>
        <p:nvSpPr>
          <p:cNvPr id="3" name="Symbol zastępczy tekstu 2">
            <a:extLst>
              <a:ext uri="{FF2B5EF4-FFF2-40B4-BE49-F238E27FC236}">
                <a16:creationId xmlns:a16="http://schemas.microsoft.com/office/drawing/2014/main" id="{F1D7E37A-E8AB-4989-83B8-1D630B3EB7E8}"/>
              </a:ext>
            </a:extLst>
          </p:cNvPr>
          <p:cNvSpPr>
            <a:spLocks noGrp="1"/>
          </p:cNvSpPr>
          <p:nvPr>
            <p:ph type="body" idx="1"/>
          </p:nvPr>
        </p:nvSpPr>
        <p:spPr/>
        <p:txBody>
          <a:bodyPr/>
          <a:lstStyle/>
          <a:p>
            <a:r>
              <a:rPr lang="pl-PL" dirty="0">
                <a:latin typeface="Rockwell" panose="02060603020205020403" pitchFamily="18" charset="0"/>
              </a:rPr>
              <a:t>…i daje mu świętych na miarę doświadczanych trudności.</a:t>
            </a:r>
          </a:p>
        </p:txBody>
      </p:sp>
    </p:spTree>
    <p:extLst>
      <p:ext uri="{BB962C8B-B14F-4D97-AF65-F5344CB8AC3E}">
        <p14:creationId xmlns:p14="http://schemas.microsoft.com/office/powerpoint/2010/main" val="3325896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4B6303-6D79-45EA-ADA2-5369D61DE746}"/>
              </a:ext>
            </a:extLst>
          </p:cNvPr>
          <p:cNvSpPr>
            <a:spLocks noGrp="1"/>
          </p:cNvSpPr>
          <p:nvPr>
            <p:ph type="title"/>
          </p:nvPr>
        </p:nvSpPr>
        <p:spPr/>
        <p:txBody>
          <a:bodyPr/>
          <a:lstStyle/>
          <a:p>
            <a:r>
              <a:rPr lang="pl-PL" dirty="0"/>
              <a:t>Źródła obrazów</a:t>
            </a:r>
          </a:p>
        </p:txBody>
      </p:sp>
      <p:sp>
        <p:nvSpPr>
          <p:cNvPr id="3" name="Symbol zastępczy zawartości 2">
            <a:extLst>
              <a:ext uri="{FF2B5EF4-FFF2-40B4-BE49-F238E27FC236}">
                <a16:creationId xmlns:a16="http://schemas.microsoft.com/office/drawing/2014/main" id="{2094C4C1-127D-4AAE-9603-771BF1D12A1F}"/>
              </a:ext>
            </a:extLst>
          </p:cNvPr>
          <p:cNvSpPr>
            <a:spLocks noGrp="1"/>
          </p:cNvSpPr>
          <p:nvPr>
            <p:ph idx="1"/>
          </p:nvPr>
        </p:nvSpPr>
        <p:spPr/>
        <p:txBody>
          <a:bodyPr>
            <a:normAutofit fontScale="62500" lnSpcReduction="20000"/>
          </a:bodyPr>
          <a:lstStyle/>
          <a:p>
            <a:r>
              <a:rPr lang="pl-PL" dirty="0">
                <a:hlinkClick r:id="rId2"/>
              </a:rPr>
              <a:t>https://pl.wikipedia.org/wiki/Pawe%C5%82_z_Teb#/media/Plik:Diego_Vel%C3%A1zquez_010.jpg</a:t>
            </a:r>
            <a:endParaRPr lang="pl-PL" dirty="0"/>
          </a:p>
          <a:p>
            <a:r>
              <a:rPr lang="pl-PL" dirty="0">
                <a:hlinkClick r:id="rId3"/>
              </a:rPr>
              <a:t>https://pl.wikipedia.org/wiki/Pachomiusz_Starszy#/media/Plik:StPakhom.jpg</a:t>
            </a:r>
            <a:endParaRPr lang="pl-PL" dirty="0"/>
          </a:p>
          <a:p>
            <a:r>
              <a:rPr lang="pl-PL" dirty="0">
                <a:hlinkClick r:id="rId4"/>
              </a:rPr>
              <a:t>https://pl.wikipedia.org/wiki/Bazyli_Wielki#/media/Plik:Basil_of_Caesarea.jpg</a:t>
            </a:r>
            <a:endParaRPr lang="pl-PL" dirty="0"/>
          </a:p>
          <a:p>
            <a:r>
              <a:rPr lang="pl-PL" dirty="0">
                <a:hlinkClick r:id="rId5"/>
              </a:rPr>
              <a:t>https://pl.wikipedia.org/wiki/Augustyn_z_Hippony#/media/Plik:Saint_Augustine_by_Philippe_de_Champaigne.jpg</a:t>
            </a:r>
            <a:endParaRPr lang="pl-PL" dirty="0"/>
          </a:p>
          <a:p>
            <a:r>
              <a:rPr lang="pl-PL" dirty="0">
                <a:hlinkClick r:id="rId6"/>
              </a:rPr>
              <a:t>https://pl.wikipedia.org/wiki/Benedykt_z_Nursji#/media/Plik:Fra_Angelico_031.jpg</a:t>
            </a:r>
            <a:endParaRPr lang="pl-PL" dirty="0"/>
          </a:p>
          <a:p>
            <a:r>
              <a:rPr lang="pl-PL" dirty="0">
                <a:hlinkClick r:id="rId7"/>
              </a:rPr>
              <a:t>https://pl.wikipedia.org/wiki/Monte_Cassino#/media/Plik:Monte_Cassino_Opactwo_1.JPG</a:t>
            </a:r>
            <a:endParaRPr lang="pl-PL" dirty="0"/>
          </a:p>
          <a:p>
            <a:r>
              <a:rPr lang="pl-PL" dirty="0">
                <a:hlinkClick r:id="rId8"/>
              </a:rPr>
              <a:t>https://pl.wikipedia.org/wiki/Kartuzi#/media/Plik:La_Grande_Chartreuse.JPG</a:t>
            </a:r>
            <a:endParaRPr lang="pl-PL" dirty="0"/>
          </a:p>
          <a:p>
            <a:r>
              <a:rPr lang="pl-PL" dirty="0">
                <a:hlinkClick r:id="rId9"/>
              </a:rPr>
              <a:t>https://pl.wikipedia.org/wiki/Cystersi#/media/Plik:Fontenay_cloitre.jpg</a:t>
            </a:r>
            <a:endParaRPr lang="pl-PL" dirty="0"/>
          </a:p>
          <a:p>
            <a:r>
              <a:rPr lang="pl-PL" dirty="0">
                <a:hlinkClick r:id="rId10"/>
              </a:rPr>
              <a:t>https://pl.wikipedia.org/wiki/G%C3%B3ra_Karmel#/media/Plik:The_Church_of_Our_Lady_at_Mount_Carmel_in_Israel.jpg</a:t>
            </a:r>
            <a:endParaRPr lang="pl-PL" dirty="0"/>
          </a:p>
          <a:p>
            <a:r>
              <a:rPr lang="pl-PL" dirty="0">
                <a:hlinkClick r:id="rId11"/>
              </a:rPr>
              <a:t>https://pl.wikipedia.org/wiki/Franciszek_z_Asy%C5%BCu#/media/Plik:Cimabue_Saint_Francis_Fragment.jpg</a:t>
            </a:r>
            <a:endParaRPr lang="pl-PL" dirty="0"/>
          </a:p>
          <a:p>
            <a:r>
              <a:rPr lang="pl-PL" dirty="0">
                <a:hlinkClick r:id="rId12"/>
              </a:rPr>
              <a:t>https://commons.wikimedia.org/wiki/Category:Saint_Dominic#/media/File:SaintDominic.jpg</a:t>
            </a:r>
            <a:endParaRPr lang="pl-PL" dirty="0"/>
          </a:p>
          <a:p>
            <a:endParaRPr lang="pl-PL" dirty="0"/>
          </a:p>
        </p:txBody>
      </p:sp>
    </p:spTree>
    <p:extLst>
      <p:ext uri="{BB962C8B-B14F-4D97-AF65-F5344CB8AC3E}">
        <p14:creationId xmlns:p14="http://schemas.microsoft.com/office/powerpoint/2010/main" val="4162866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2BB17B-05A1-4F7F-B4D2-17EBD12D7651}"/>
              </a:ext>
            </a:extLst>
          </p:cNvPr>
          <p:cNvSpPr>
            <a:spLocks noGrp="1"/>
          </p:cNvSpPr>
          <p:nvPr>
            <p:ph type="title"/>
          </p:nvPr>
        </p:nvSpPr>
        <p:spPr/>
        <p:txBody>
          <a:bodyPr/>
          <a:lstStyle/>
          <a:p>
            <a:r>
              <a:rPr lang="pl-PL" dirty="0"/>
              <a:t>Początek życia monastycznego</a:t>
            </a:r>
          </a:p>
        </p:txBody>
      </p:sp>
      <p:sp>
        <p:nvSpPr>
          <p:cNvPr id="5" name="Symbol zastępczy tekstu 4">
            <a:extLst>
              <a:ext uri="{FF2B5EF4-FFF2-40B4-BE49-F238E27FC236}">
                <a16:creationId xmlns:a16="http://schemas.microsoft.com/office/drawing/2014/main" id="{3B55B95D-F82B-4499-8C08-634093CC1B79}"/>
              </a:ext>
            </a:extLst>
          </p:cNvPr>
          <p:cNvSpPr>
            <a:spLocks noGrp="1"/>
          </p:cNvSpPr>
          <p:nvPr>
            <p:ph type="body" idx="1"/>
          </p:nvPr>
        </p:nvSpPr>
        <p:spPr/>
        <p:txBody>
          <a:bodyPr/>
          <a:lstStyle/>
          <a:p>
            <a:r>
              <a:rPr lang="pl-PL" dirty="0"/>
              <a:t>Mnisi Kościoła Wschodniego</a:t>
            </a:r>
          </a:p>
        </p:txBody>
      </p:sp>
    </p:spTree>
    <p:extLst>
      <p:ext uri="{BB962C8B-B14F-4D97-AF65-F5344CB8AC3E}">
        <p14:creationId xmlns:p14="http://schemas.microsoft.com/office/powerpoint/2010/main" val="3832663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B4EDB4-E959-4B46-BE9B-1B0C8A7DBB82}"/>
              </a:ext>
            </a:extLst>
          </p:cNvPr>
          <p:cNvSpPr>
            <a:spLocks noGrp="1"/>
          </p:cNvSpPr>
          <p:nvPr>
            <p:ph type="title"/>
          </p:nvPr>
        </p:nvSpPr>
        <p:spPr>
          <a:xfrm>
            <a:off x="913796" y="609600"/>
            <a:ext cx="5182204" cy="1326321"/>
          </a:xfrm>
        </p:spPr>
        <p:txBody>
          <a:bodyPr/>
          <a:lstStyle/>
          <a:p>
            <a:r>
              <a:rPr lang="pl-PL" dirty="0"/>
              <a:t>Anachoreci</a:t>
            </a:r>
          </a:p>
        </p:txBody>
      </p:sp>
      <p:sp>
        <p:nvSpPr>
          <p:cNvPr id="3" name="Symbol zastępczy zawartości 2">
            <a:extLst>
              <a:ext uri="{FF2B5EF4-FFF2-40B4-BE49-F238E27FC236}">
                <a16:creationId xmlns:a16="http://schemas.microsoft.com/office/drawing/2014/main" id="{429088A7-47C4-426F-99D3-ABD1D60C63CC}"/>
              </a:ext>
            </a:extLst>
          </p:cNvPr>
          <p:cNvSpPr>
            <a:spLocks noGrp="1"/>
          </p:cNvSpPr>
          <p:nvPr>
            <p:ph idx="1"/>
          </p:nvPr>
        </p:nvSpPr>
        <p:spPr>
          <a:xfrm>
            <a:off x="838200" y="1825625"/>
            <a:ext cx="4274976" cy="4351338"/>
          </a:xfrm>
        </p:spPr>
        <p:txBody>
          <a:bodyPr/>
          <a:lstStyle/>
          <a:p>
            <a:r>
              <a:rPr lang="pl-PL" dirty="0"/>
              <a:t>erem na pustyni egipskiej</a:t>
            </a:r>
          </a:p>
          <a:p>
            <a:r>
              <a:rPr lang="pl-PL" dirty="0"/>
              <a:t>modlitwa </a:t>
            </a:r>
          </a:p>
          <a:p>
            <a:r>
              <a:rPr lang="pl-PL" dirty="0"/>
              <a:t>asceza (pokuta)</a:t>
            </a:r>
          </a:p>
          <a:p>
            <a:r>
              <a:rPr lang="pl-PL" dirty="0"/>
              <a:t>czystość</a:t>
            </a:r>
          </a:p>
          <a:p>
            <a:r>
              <a:rPr lang="pl-PL" dirty="0"/>
              <a:t>życie z pracy własnych rąk</a:t>
            </a:r>
          </a:p>
          <a:p>
            <a:endParaRPr lang="pl-PL" dirty="0"/>
          </a:p>
          <a:p>
            <a:pPr>
              <a:buFont typeface="Wingdings" panose="05000000000000000000" pitchFamily="2" charset="2"/>
              <a:buChar char="à"/>
            </a:pPr>
            <a:r>
              <a:rPr lang="pl-PL" dirty="0">
                <a:sym typeface="Wingdings" panose="05000000000000000000" pitchFamily="2" charset="2"/>
              </a:rPr>
              <a:t>św. Paweł z Teb (+341)</a:t>
            </a:r>
          </a:p>
          <a:p>
            <a:pPr>
              <a:buFont typeface="Wingdings" panose="05000000000000000000" pitchFamily="2" charset="2"/>
              <a:buChar char="à"/>
            </a:pPr>
            <a:r>
              <a:rPr lang="pl-PL" dirty="0">
                <a:sym typeface="Wingdings" panose="05000000000000000000" pitchFamily="2" charset="2"/>
              </a:rPr>
              <a:t>św. Antoni Wielki (+356)</a:t>
            </a:r>
            <a:endParaRPr lang="pl-PL" dirty="0"/>
          </a:p>
        </p:txBody>
      </p:sp>
      <p:pic>
        <p:nvPicPr>
          <p:cNvPr id="1026" name="Picture 2">
            <a:extLst>
              <a:ext uri="{FF2B5EF4-FFF2-40B4-BE49-F238E27FC236}">
                <a16:creationId xmlns:a16="http://schemas.microsoft.com/office/drawing/2014/main" id="{5B76EBD1-9F84-4043-A9D5-9A007966C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364" y="633958"/>
            <a:ext cx="3964819" cy="5590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773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CF7856-8DCF-430A-9B3C-ECEC7E6853EF}"/>
              </a:ext>
            </a:extLst>
          </p:cNvPr>
          <p:cNvSpPr>
            <a:spLocks noGrp="1"/>
          </p:cNvSpPr>
          <p:nvPr>
            <p:ph type="title"/>
          </p:nvPr>
        </p:nvSpPr>
        <p:spPr/>
        <p:txBody>
          <a:bodyPr/>
          <a:lstStyle/>
          <a:p>
            <a:r>
              <a:rPr lang="pl-PL" dirty="0"/>
              <a:t>Cenobici</a:t>
            </a:r>
          </a:p>
        </p:txBody>
      </p:sp>
      <p:sp>
        <p:nvSpPr>
          <p:cNvPr id="3" name="Symbol zastępczy zawartości 2">
            <a:extLst>
              <a:ext uri="{FF2B5EF4-FFF2-40B4-BE49-F238E27FC236}">
                <a16:creationId xmlns:a16="http://schemas.microsoft.com/office/drawing/2014/main" id="{DA6F1A72-F4E5-47A3-B5ED-2D7AE1966746}"/>
              </a:ext>
            </a:extLst>
          </p:cNvPr>
          <p:cNvSpPr>
            <a:spLocks noGrp="1"/>
          </p:cNvSpPr>
          <p:nvPr>
            <p:ph idx="1"/>
          </p:nvPr>
        </p:nvSpPr>
        <p:spPr>
          <a:xfrm>
            <a:off x="838199" y="1825625"/>
            <a:ext cx="7316755" cy="4351338"/>
          </a:xfrm>
        </p:spPr>
        <p:txBody>
          <a:bodyPr>
            <a:normAutofit/>
          </a:bodyPr>
          <a:lstStyle/>
          <a:p>
            <a:r>
              <a:rPr lang="pl-PL" dirty="0"/>
              <a:t>wspólnota pustelników w monasterze</a:t>
            </a:r>
          </a:p>
          <a:p>
            <a:r>
              <a:rPr lang="pl-PL" dirty="0"/>
              <a:t>pustynia egipska</a:t>
            </a:r>
          </a:p>
          <a:p>
            <a:r>
              <a:rPr lang="pl-PL" dirty="0"/>
              <a:t>czystość, ubóstwo i posłuszeństwo przełożonym</a:t>
            </a:r>
          </a:p>
          <a:p>
            <a:r>
              <a:rPr lang="pl-PL" dirty="0"/>
              <a:t>modlitwa, asceza i </a:t>
            </a:r>
            <a:r>
              <a:rPr lang="pl-PL" i="1" dirty="0" err="1"/>
              <a:t>lectio</a:t>
            </a:r>
            <a:r>
              <a:rPr lang="pl-PL" i="1" dirty="0"/>
              <a:t> </a:t>
            </a:r>
            <a:r>
              <a:rPr lang="pl-PL" i="1" dirty="0" err="1"/>
              <a:t>divina</a:t>
            </a:r>
            <a:endParaRPr lang="pl-PL" i="1" dirty="0"/>
          </a:p>
          <a:p>
            <a:r>
              <a:rPr lang="pl-PL" dirty="0"/>
              <a:t>praca dla wspólnoty podzielona na poszczególnych członków</a:t>
            </a:r>
          </a:p>
          <a:p>
            <a:r>
              <a:rPr lang="pl-PL" dirty="0"/>
              <a:t>Reguła spisana przez Pachomiusza</a:t>
            </a:r>
          </a:p>
          <a:p>
            <a:pPr marL="0" indent="0">
              <a:buNone/>
            </a:pPr>
            <a:endParaRPr lang="pl-PL" dirty="0"/>
          </a:p>
          <a:p>
            <a:pPr marL="0" indent="0">
              <a:buNone/>
            </a:pPr>
            <a:r>
              <a:rPr lang="pl-PL" dirty="0">
                <a:sym typeface="Wingdings" panose="05000000000000000000" pitchFamily="2" charset="2"/>
              </a:rPr>
              <a:t> św. Pachomiusz (+346)</a:t>
            </a:r>
            <a:endParaRPr lang="pl-PL" dirty="0"/>
          </a:p>
          <a:p>
            <a:endParaRPr lang="pl-PL" dirty="0"/>
          </a:p>
        </p:txBody>
      </p:sp>
      <p:pic>
        <p:nvPicPr>
          <p:cNvPr id="2052" name="Picture 4">
            <a:extLst>
              <a:ext uri="{FF2B5EF4-FFF2-40B4-BE49-F238E27FC236}">
                <a16:creationId xmlns:a16="http://schemas.microsoft.com/office/drawing/2014/main" id="{FF9AA3E6-08C6-4B49-976B-88FF8658B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1092" y="1935921"/>
            <a:ext cx="26003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763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4ED714-DBA6-4DA6-BAE4-D394E9932C1B}"/>
              </a:ext>
            </a:extLst>
          </p:cNvPr>
          <p:cNvSpPr>
            <a:spLocks noGrp="1"/>
          </p:cNvSpPr>
          <p:nvPr>
            <p:ph type="title"/>
          </p:nvPr>
        </p:nvSpPr>
        <p:spPr/>
        <p:txBody>
          <a:bodyPr/>
          <a:lstStyle/>
          <a:p>
            <a:r>
              <a:rPr lang="pl-PL" dirty="0"/>
              <a:t>Bazylianie</a:t>
            </a:r>
          </a:p>
        </p:txBody>
      </p:sp>
      <p:sp>
        <p:nvSpPr>
          <p:cNvPr id="3" name="Symbol zastępczy zawartości 2">
            <a:extLst>
              <a:ext uri="{FF2B5EF4-FFF2-40B4-BE49-F238E27FC236}">
                <a16:creationId xmlns:a16="http://schemas.microsoft.com/office/drawing/2014/main" id="{298B88EA-0789-4EDA-8218-35D05B329B5B}"/>
              </a:ext>
            </a:extLst>
          </p:cNvPr>
          <p:cNvSpPr>
            <a:spLocks noGrp="1"/>
          </p:cNvSpPr>
          <p:nvPr>
            <p:ph idx="1"/>
          </p:nvPr>
        </p:nvSpPr>
        <p:spPr>
          <a:xfrm>
            <a:off x="838200" y="1825625"/>
            <a:ext cx="6253065" cy="4351338"/>
          </a:xfrm>
        </p:spPr>
        <p:txBody>
          <a:bodyPr>
            <a:normAutofit/>
          </a:bodyPr>
          <a:lstStyle/>
          <a:p>
            <a:pPr>
              <a:buFont typeface="Wingdings" panose="05000000000000000000" pitchFamily="2" charset="2"/>
              <a:buChar char="à"/>
            </a:pPr>
            <a:r>
              <a:rPr lang="pl-PL" dirty="0">
                <a:sym typeface="Wingdings" panose="05000000000000000000" pitchFamily="2" charset="2"/>
              </a:rPr>
              <a:t>św. Bazyli Wielki (+379) – pustelnik biskupem</a:t>
            </a:r>
          </a:p>
          <a:p>
            <a:pPr marL="0" indent="0">
              <a:buNone/>
            </a:pPr>
            <a:endParaRPr lang="pl-PL" dirty="0">
              <a:sym typeface="Wingdings" panose="05000000000000000000" pitchFamily="2" charset="2"/>
            </a:endParaRPr>
          </a:p>
          <a:p>
            <a:r>
              <a:rPr lang="pl-PL" dirty="0">
                <a:sym typeface="Wingdings" panose="05000000000000000000" pitchFamily="2" charset="2"/>
              </a:rPr>
              <a:t>Cezarea Kapadocka (dzisiejsza Turcja)</a:t>
            </a:r>
          </a:p>
          <a:p>
            <a:r>
              <a:rPr lang="pl-PL" dirty="0">
                <a:sym typeface="Wingdings" panose="05000000000000000000" pitchFamily="2" charset="2"/>
              </a:rPr>
              <a:t>przeniesienie monasteru do miasta</a:t>
            </a:r>
          </a:p>
          <a:p>
            <a:r>
              <a:rPr lang="pl-PL" dirty="0">
                <a:sym typeface="Wingdings" panose="05000000000000000000" pitchFamily="2" charset="2"/>
              </a:rPr>
              <a:t>reguła Bazylego</a:t>
            </a:r>
          </a:p>
          <a:p>
            <a:r>
              <a:rPr lang="pl-PL" dirty="0">
                <a:sym typeface="Wingdings" panose="05000000000000000000" pitchFamily="2" charset="2"/>
              </a:rPr>
              <a:t>zasady jak u cenobitów</a:t>
            </a:r>
          </a:p>
          <a:p>
            <a:r>
              <a:rPr lang="pl-PL" dirty="0">
                <a:sym typeface="Wingdings" panose="05000000000000000000" pitchFamily="2" charset="2"/>
              </a:rPr>
              <a:t>praca z potrzebującymi: bezdomnymi, niepełnosprawnymi, chorymi, podróżnymi</a:t>
            </a:r>
            <a:endParaRPr lang="pl-PL" dirty="0"/>
          </a:p>
        </p:txBody>
      </p:sp>
      <p:pic>
        <p:nvPicPr>
          <p:cNvPr id="3074" name="Picture 2" descr="Ilustracja">
            <a:extLst>
              <a:ext uri="{FF2B5EF4-FFF2-40B4-BE49-F238E27FC236}">
                <a16:creationId xmlns:a16="http://schemas.microsoft.com/office/drawing/2014/main" id="{CD7F18AD-99A0-4D5C-9A57-C5371B795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692" y="1153059"/>
            <a:ext cx="3333750"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23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0F4135-FBE5-4433-9AEB-4408CAAFCCCA}"/>
              </a:ext>
            </a:extLst>
          </p:cNvPr>
          <p:cNvSpPr>
            <a:spLocks noGrp="1"/>
          </p:cNvSpPr>
          <p:nvPr>
            <p:ph type="title"/>
          </p:nvPr>
        </p:nvSpPr>
        <p:spPr/>
        <p:txBody>
          <a:bodyPr/>
          <a:lstStyle/>
          <a:p>
            <a:r>
              <a:rPr lang="pl-PL" dirty="0"/>
              <a:t>Pierwsze reguły zakonne </a:t>
            </a:r>
            <a:br>
              <a:rPr lang="pl-PL" dirty="0"/>
            </a:br>
            <a:r>
              <a:rPr lang="pl-PL" dirty="0"/>
              <a:t>na zachodzie</a:t>
            </a:r>
          </a:p>
        </p:txBody>
      </p:sp>
    </p:spTree>
    <p:extLst>
      <p:ext uri="{BB962C8B-B14F-4D97-AF65-F5344CB8AC3E}">
        <p14:creationId xmlns:p14="http://schemas.microsoft.com/office/powerpoint/2010/main" val="718097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2911BD-A7B7-4F88-B065-308F55B160AB}"/>
              </a:ext>
            </a:extLst>
          </p:cNvPr>
          <p:cNvSpPr>
            <a:spLocks noGrp="1"/>
          </p:cNvSpPr>
          <p:nvPr>
            <p:ph type="title"/>
          </p:nvPr>
        </p:nvSpPr>
        <p:spPr/>
        <p:txBody>
          <a:bodyPr/>
          <a:lstStyle/>
          <a:p>
            <a:r>
              <a:rPr lang="pl-PL" dirty="0"/>
              <a:t>Augustianie</a:t>
            </a:r>
          </a:p>
        </p:txBody>
      </p:sp>
      <p:sp>
        <p:nvSpPr>
          <p:cNvPr id="3" name="Symbol zastępczy zawartości 2">
            <a:extLst>
              <a:ext uri="{FF2B5EF4-FFF2-40B4-BE49-F238E27FC236}">
                <a16:creationId xmlns:a16="http://schemas.microsoft.com/office/drawing/2014/main" id="{4C214213-B38B-4DC6-AE63-CD5D76037548}"/>
              </a:ext>
            </a:extLst>
          </p:cNvPr>
          <p:cNvSpPr>
            <a:spLocks noGrp="1"/>
          </p:cNvSpPr>
          <p:nvPr>
            <p:ph idx="1"/>
          </p:nvPr>
        </p:nvSpPr>
        <p:spPr>
          <a:xfrm>
            <a:off x="838200" y="1825625"/>
            <a:ext cx="6047792" cy="4351338"/>
          </a:xfrm>
        </p:spPr>
        <p:txBody>
          <a:bodyPr>
            <a:normAutofit/>
          </a:bodyPr>
          <a:lstStyle/>
          <a:p>
            <a:r>
              <a:rPr lang="pl-PL" dirty="0"/>
              <a:t>Reguła św. Augustyna (+430)</a:t>
            </a:r>
          </a:p>
          <a:p>
            <a:r>
              <a:rPr lang="pl-PL" dirty="0"/>
              <a:t>pierwsze wspólnoty: </a:t>
            </a:r>
            <a:r>
              <a:rPr lang="pl-PL" dirty="0" err="1"/>
              <a:t>Tagasta</a:t>
            </a:r>
            <a:r>
              <a:rPr lang="pl-PL" dirty="0"/>
              <a:t>, </a:t>
            </a:r>
            <a:r>
              <a:rPr lang="pl-PL" dirty="0" err="1"/>
              <a:t>Hippona</a:t>
            </a:r>
            <a:r>
              <a:rPr lang="pl-PL" dirty="0"/>
              <a:t> (dzisiejsza Algieria)</a:t>
            </a:r>
          </a:p>
          <a:p>
            <a:r>
              <a:rPr lang="pl-PL" dirty="0"/>
              <a:t>czystość, ubóstwo i posłuszeństwo</a:t>
            </a:r>
          </a:p>
          <a:p>
            <a:r>
              <a:rPr lang="pl-PL" dirty="0"/>
              <a:t>otwarcie eremitów na zadania, jakie stawia im lokalna wspólnota Kościoła</a:t>
            </a:r>
          </a:p>
          <a:p>
            <a:r>
              <a:rPr lang="pl-PL" dirty="0"/>
              <a:t>wielu późniejszych biskupów afrykańskich wyszło z tej wspólnoty</a:t>
            </a:r>
          </a:p>
          <a:p>
            <a:r>
              <a:rPr lang="pl-PL" dirty="0"/>
              <a:t>nazwa i zjednoczenie w XIII w.</a:t>
            </a:r>
          </a:p>
        </p:txBody>
      </p:sp>
      <p:pic>
        <p:nvPicPr>
          <p:cNvPr id="4098" name="Picture 2" descr="Ilustracja">
            <a:extLst>
              <a:ext uri="{FF2B5EF4-FFF2-40B4-BE49-F238E27FC236}">
                <a16:creationId xmlns:a16="http://schemas.microsoft.com/office/drawing/2014/main" id="{FA505FB4-0995-4AE9-B143-B67F2F69B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4356" y="1843878"/>
            <a:ext cx="3409555" cy="435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63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1108155C-172A-4ACB-85DF-94AA9B3D9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118" y="3129642"/>
            <a:ext cx="4158343" cy="3118758"/>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21844DD6-A407-4063-BAE6-24B2769EA473}"/>
              </a:ext>
            </a:extLst>
          </p:cNvPr>
          <p:cNvSpPr>
            <a:spLocks noGrp="1"/>
          </p:cNvSpPr>
          <p:nvPr>
            <p:ph type="title"/>
          </p:nvPr>
        </p:nvSpPr>
        <p:spPr/>
        <p:txBody>
          <a:bodyPr/>
          <a:lstStyle/>
          <a:p>
            <a:r>
              <a:rPr lang="pl-PL" dirty="0"/>
              <a:t>Benedyktyni</a:t>
            </a:r>
          </a:p>
        </p:txBody>
      </p:sp>
      <p:sp>
        <p:nvSpPr>
          <p:cNvPr id="3" name="Symbol zastępczy zawartości 2">
            <a:extLst>
              <a:ext uri="{FF2B5EF4-FFF2-40B4-BE49-F238E27FC236}">
                <a16:creationId xmlns:a16="http://schemas.microsoft.com/office/drawing/2014/main" id="{69F3EF9B-3A00-49FE-8493-EB92E4131CED}"/>
              </a:ext>
            </a:extLst>
          </p:cNvPr>
          <p:cNvSpPr>
            <a:spLocks noGrp="1"/>
          </p:cNvSpPr>
          <p:nvPr>
            <p:ph idx="1"/>
          </p:nvPr>
        </p:nvSpPr>
        <p:spPr>
          <a:xfrm>
            <a:off x="838200" y="1825625"/>
            <a:ext cx="5257800" cy="4351338"/>
          </a:xfrm>
        </p:spPr>
        <p:txBody>
          <a:bodyPr/>
          <a:lstStyle/>
          <a:p>
            <a:r>
              <a:rPr lang="pl-PL" dirty="0"/>
              <a:t>śluby: stałości, zwyczajów monastycznych i posłuszeństwa</a:t>
            </a:r>
          </a:p>
          <a:p>
            <a:r>
              <a:rPr lang="pl-PL" dirty="0"/>
              <a:t>Reguła Benedykta</a:t>
            </a:r>
          </a:p>
          <a:p>
            <a:r>
              <a:rPr lang="pl-PL" i="1" dirty="0"/>
              <a:t>Ordo et </a:t>
            </a:r>
            <a:r>
              <a:rPr lang="pl-PL" i="1" dirty="0" err="1"/>
              <a:t>pax</a:t>
            </a:r>
            <a:r>
              <a:rPr lang="pl-PL" i="1" dirty="0"/>
              <a:t> </a:t>
            </a:r>
            <a:r>
              <a:rPr lang="pl-PL" dirty="0"/>
              <a:t>(porządek i pokój)</a:t>
            </a:r>
          </a:p>
          <a:p>
            <a:r>
              <a:rPr lang="pl-PL" i="1" dirty="0"/>
              <a:t>Ora et </a:t>
            </a:r>
            <a:r>
              <a:rPr lang="pl-PL" i="1" dirty="0" err="1"/>
              <a:t>labora</a:t>
            </a:r>
            <a:r>
              <a:rPr lang="pl-PL" i="1" dirty="0"/>
              <a:t> </a:t>
            </a:r>
            <a:r>
              <a:rPr lang="pl-PL" dirty="0"/>
              <a:t>(módl się i pracuj)</a:t>
            </a:r>
          </a:p>
          <a:p>
            <a:pPr marL="0" indent="0">
              <a:buNone/>
            </a:pPr>
            <a:endParaRPr lang="pl-PL" dirty="0"/>
          </a:p>
          <a:p>
            <a:pPr>
              <a:buFont typeface="Wingdings" panose="05000000000000000000" pitchFamily="2" charset="2"/>
              <a:buChar char="à"/>
            </a:pPr>
            <a:r>
              <a:rPr lang="pl-PL" dirty="0">
                <a:sym typeface="Wingdings" panose="05000000000000000000" pitchFamily="2" charset="2"/>
              </a:rPr>
              <a:t>św. Benedykt z </a:t>
            </a:r>
            <a:r>
              <a:rPr lang="pl-PL" dirty="0" err="1">
                <a:sym typeface="Wingdings" panose="05000000000000000000" pitchFamily="2" charset="2"/>
              </a:rPr>
              <a:t>Nursji</a:t>
            </a:r>
            <a:r>
              <a:rPr lang="pl-PL" dirty="0">
                <a:sym typeface="Wingdings" panose="05000000000000000000" pitchFamily="2" charset="2"/>
              </a:rPr>
              <a:t> (+547)</a:t>
            </a:r>
          </a:p>
          <a:p>
            <a:pPr>
              <a:buFont typeface="Wingdings" panose="05000000000000000000" pitchFamily="2" charset="2"/>
              <a:buChar char="à"/>
            </a:pPr>
            <a:r>
              <a:rPr lang="pl-PL" dirty="0">
                <a:sym typeface="Wingdings" panose="05000000000000000000" pitchFamily="2" charset="2"/>
              </a:rPr>
              <a:t>św. Scholastyka (+542 lub 543)</a:t>
            </a:r>
            <a:endParaRPr lang="pl-PL" dirty="0"/>
          </a:p>
        </p:txBody>
      </p:sp>
      <p:pic>
        <p:nvPicPr>
          <p:cNvPr id="5122" name="Picture 2" descr="Ilustracja">
            <a:extLst>
              <a:ext uri="{FF2B5EF4-FFF2-40B4-BE49-F238E27FC236}">
                <a16:creationId xmlns:a16="http://schemas.microsoft.com/office/drawing/2014/main" id="{848A13A7-D919-41BB-8670-89478025FD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4290" y="537078"/>
            <a:ext cx="2809510" cy="3423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676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ABE0958-7E4A-441D-8169-95B9ED04ACB7}"/>
              </a:ext>
            </a:extLst>
          </p:cNvPr>
          <p:cNvSpPr>
            <a:spLocks noGrp="1"/>
          </p:cNvSpPr>
          <p:nvPr>
            <p:ph type="title"/>
          </p:nvPr>
        </p:nvSpPr>
        <p:spPr/>
        <p:txBody>
          <a:bodyPr/>
          <a:lstStyle/>
          <a:p>
            <a:r>
              <a:rPr lang="pl-PL" dirty="0"/>
              <a:t>Nowe zgromadzenia </a:t>
            </a:r>
            <a:br>
              <a:rPr lang="pl-PL" dirty="0"/>
            </a:br>
            <a:r>
              <a:rPr lang="pl-PL" dirty="0"/>
              <a:t>w średniowieczu</a:t>
            </a:r>
          </a:p>
        </p:txBody>
      </p:sp>
    </p:spTree>
    <p:extLst>
      <p:ext uri="{BB962C8B-B14F-4D97-AF65-F5344CB8AC3E}">
        <p14:creationId xmlns:p14="http://schemas.microsoft.com/office/powerpoint/2010/main" val="34650829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TM04033921[[fn=Damaszek]]</Template>
  <TotalTime>607</TotalTime>
  <Words>1836</Words>
  <Application>Microsoft Office PowerPoint</Application>
  <PresentationFormat>Panoramiczny</PresentationFormat>
  <Paragraphs>112</Paragraphs>
  <Slides>14</Slides>
  <Notes>8</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14</vt:i4>
      </vt:variant>
    </vt:vector>
  </HeadingPairs>
  <TitlesOfParts>
    <vt:vector size="20" baseType="lpstr">
      <vt:lpstr>Arial</vt:lpstr>
      <vt:lpstr>Bookman Old Style</vt:lpstr>
      <vt:lpstr>Calibri</vt:lpstr>
      <vt:lpstr>Rockwell</vt:lpstr>
      <vt:lpstr>Wingdings</vt:lpstr>
      <vt:lpstr>Damask</vt:lpstr>
      <vt:lpstr>Zakony w życiu średniowiecznego Kościoła</vt:lpstr>
      <vt:lpstr>Początek życia monastycznego</vt:lpstr>
      <vt:lpstr>Anachoreci</vt:lpstr>
      <vt:lpstr>Cenobici</vt:lpstr>
      <vt:lpstr>Bazylianie</vt:lpstr>
      <vt:lpstr>Pierwsze reguły zakonne  na zachodzie</vt:lpstr>
      <vt:lpstr>Augustianie</vt:lpstr>
      <vt:lpstr>Benedyktyni</vt:lpstr>
      <vt:lpstr>Nowe zgromadzenia  w średniowieczu</vt:lpstr>
      <vt:lpstr>Kartuzi</vt:lpstr>
      <vt:lpstr>Karmelici</vt:lpstr>
      <vt:lpstr>Franciszkanie</vt:lpstr>
      <vt:lpstr>Bóg zawsze odpowiada na konkretne potrzeby kościoła</vt:lpstr>
      <vt:lpstr>Źródła obrazów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Zakony w życiu średniowiecznego Kościoła</dc:title>
  <dc:creator>Magda Koper</dc:creator>
  <cp:lastModifiedBy>Magda Koper</cp:lastModifiedBy>
  <cp:revision>17</cp:revision>
  <dcterms:created xsi:type="dcterms:W3CDTF">2020-03-16T11:54:51Z</dcterms:created>
  <dcterms:modified xsi:type="dcterms:W3CDTF">2020-03-16T22:49:11Z</dcterms:modified>
</cp:coreProperties>
</file>