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9"/>
  </p:notesMasterIdLst>
  <p:sldIdLst>
    <p:sldId id="256" r:id="rId2"/>
    <p:sldId id="257" r:id="rId3"/>
    <p:sldId id="259" r:id="rId4"/>
    <p:sldId id="260" r:id="rId5"/>
    <p:sldId id="261" r:id="rId6"/>
    <p:sldId id="262" r:id="rId7"/>
    <p:sldId id="25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69" autoAdjust="0"/>
  </p:normalViewPr>
  <p:slideViewPr>
    <p:cSldViewPr snapToGrid="0">
      <p:cViewPr varScale="1">
        <p:scale>
          <a:sx n="57" d="100"/>
          <a:sy n="57" d="100"/>
        </p:scale>
        <p:origin x="1236" y="60"/>
      </p:cViewPr>
      <p:guideLst/>
    </p:cSldViewPr>
  </p:slideViewPr>
  <p:notesTextViewPr>
    <p:cViewPr>
      <p:scale>
        <a:sx n="1" d="1"/>
        <a:sy n="1" d="1"/>
      </p:scale>
      <p:origin x="0" y="-48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CF090-BF10-4A00-A0B4-5D3E19904F43}" type="datetimeFigureOut">
              <a:rPr lang="pl-PL" smtClean="0"/>
              <a:t>19.03.2020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E02B3-D8B5-45A7-803F-D436DC5CAC60}" type="slidenum">
              <a:rPr lang="pl-PL" smtClean="0"/>
              <a:t>‹#›</a:t>
            </a:fld>
            <a:endParaRPr lang="pl-PL"/>
          </a:p>
        </p:txBody>
      </p:sp>
    </p:spTree>
    <p:extLst>
      <p:ext uri="{BB962C8B-B14F-4D97-AF65-F5344CB8AC3E}">
        <p14:creationId xmlns:p14="http://schemas.microsoft.com/office/powerpoint/2010/main" val="369202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Jerozolima jest miastem świętym dla żydów, chrześcijan i muzułmanów. Żydzi mieli tam swoją świątynię, chrześcijanie pielgrzymują na Golgotę i do grobu Chrystusa, zaś według muzułmanów Mahomet z Jerozolimy wstąpił do nieba. Od 638 r. n.e. miasto było w rękach muzułmanów, ale Arabowie byli dla pielgrzymów chrześcijańskich bardzo tolerancyjni. Sytuacja zmieniła się, gdy w 1079 r. Palestynę opanowali muzułmańscy Turcy Seldżuccy. Pielgrzymowanie do Grobu Bożego stało się utrudnione ze względu na prześladowania chrześcijan.</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Zdjęcie przedstawia Jerozolimę współcześnie. Na pierwszym panie wzgórze świątynne z meczetem muzułmańskim (złota kopuła). Bazylika Grobu Bożego to ta niebieska kopuła bardziej z tyłu.</a:t>
            </a:r>
          </a:p>
        </p:txBody>
      </p:sp>
      <p:sp>
        <p:nvSpPr>
          <p:cNvPr id="4" name="Symbol zastępczy numeru slajdu 3"/>
          <p:cNvSpPr>
            <a:spLocks noGrp="1"/>
          </p:cNvSpPr>
          <p:nvPr>
            <p:ph type="sldNum" sz="quarter" idx="5"/>
          </p:nvPr>
        </p:nvSpPr>
        <p:spPr/>
        <p:txBody>
          <a:bodyPr/>
          <a:lstStyle/>
          <a:p>
            <a:fld id="{BDFE02B3-D8B5-45A7-803F-D436DC5CAC60}" type="slidenum">
              <a:rPr lang="pl-PL" smtClean="0"/>
              <a:t>2</a:t>
            </a:fld>
            <a:endParaRPr lang="pl-PL"/>
          </a:p>
        </p:txBody>
      </p:sp>
    </p:spTree>
    <p:extLst>
      <p:ext uri="{BB962C8B-B14F-4D97-AF65-F5344CB8AC3E}">
        <p14:creationId xmlns:p14="http://schemas.microsoft.com/office/powerpoint/2010/main" val="287646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W 1095 r. na synodzie w Clermont papież Urban II wezwał europejskich rycerzy chrześcijańskich do walki o Ziemię Świętą pod hasłem „Bóg tak chce”. Obiecał błogosławieństwo i łaski Boże dla walczących, oraz odpuszczenie grzechów w razie śmierci w czasie wyprawy. Wezwał do walki szczególnie tych, którzy dotychczas walczyli w niewłaściwy sposób: jako rozbójnicy, dla własnych celów lub przeciw swoim własnym braciom w wierze. Zwrócił także uwagę na możliwość uzyskania łupów.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Na obrazkach wizerunek papieża Urbana II z Bazyliki św. Piotra za Murami w Rzymie oraz przemówienie papieża na synodzie w Clermont.</a:t>
            </a:r>
          </a:p>
        </p:txBody>
      </p:sp>
      <p:sp>
        <p:nvSpPr>
          <p:cNvPr id="4" name="Symbol zastępczy numeru slajdu 3"/>
          <p:cNvSpPr>
            <a:spLocks noGrp="1"/>
          </p:cNvSpPr>
          <p:nvPr>
            <p:ph type="sldNum" sz="quarter" idx="5"/>
          </p:nvPr>
        </p:nvSpPr>
        <p:spPr/>
        <p:txBody>
          <a:bodyPr/>
          <a:lstStyle/>
          <a:p>
            <a:fld id="{BDFE02B3-D8B5-45A7-803F-D436DC5CAC60}" type="slidenum">
              <a:rPr lang="pl-PL" smtClean="0"/>
              <a:t>3</a:t>
            </a:fld>
            <a:endParaRPr lang="pl-PL"/>
          </a:p>
        </p:txBody>
      </p:sp>
    </p:spTree>
    <p:extLst>
      <p:ext uri="{BB962C8B-B14F-4D97-AF65-F5344CB8AC3E}">
        <p14:creationId xmlns:p14="http://schemas.microsoft.com/office/powerpoint/2010/main" val="261752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Wyprawę podjęto w 1096 r. Rycerze oznaczyli swoje płaszcze krzyżami, dlatego (od łac. </a:t>
            </a:r>
            <a:r>
              <a:rPr lang="pl-PL" sz="1200" i="1" kern="1200" dirty="0" err="1">
                <a:solidFill>
                  <a:schemeClr val="tx1"/>
                </a:solidFill>
                <a:effectLst/>
                <a:latin typeface="+mn-lt"/>
                <a:ea typeface="+mn-ea"/>
                <a:cs typeface="+mn-cs"/>
              </a:rPr>
              <a:t>crux</a:t>
            </a:r>
            <a:r>
              <a:rPr lang="pl-PL" sz="1200" kern="1200" dirty="0">
                <a:solidFill>
                  <a:schemeClr val="tx1"/>
                </a:solidFill>
                <a:effectLst/>
                <a:latin typeface="+mn-lt"/>
                <a:ea typeface="+mn-ea"/>
                <a:cs typeface="+mn-cs"/>
              </a:rPr>
              <a:t> – krzyż) nazwano ją krucjatą, zaś walczących o Ziemię Świętą określano jako krzyżowców. Wyprawa dotarła do Ziemi Świętej po 3 latach. W 1099 r. po 40-dniowym oblężeniu krzyżowcy opanowali Jerozolimę. Utworzyli też w Palestynie Królestwo Jerozolimskie i kilka małych państw.</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Turcy nie pogodzili się z wynikiem I krucjaty. Usiłowali opanować ponownie zajęte przez chrześcijan tereny, a szczególnie Jerozolimę. Stopniowo coraz bardziej wypierali chrześcijan z Ziemi Świętej. W 1187 r. sułtan </a:t>
            </a:r>
            <a:r>
              <a:rPr lang="pl-PL" sz="1200" kern="1200" dirty="0" err="1">
                <a:solidFill>
                  <a:schemeClr val="tx1"/>
                </a:solidFill>
                <a:effectLst/>
                <a:latin typeface="+mn-lt"/>
                <a:ea typeface="+mn-ea"/>
                <a:cs typeface="+mn-cs"/>
              </a:rPr>
              <a:t>Saladyn</a:t>
            </a:r>
            <a:r>
              <a:rPr lang="pl-PL" sz="1200" kern="1200" dirty="0">
                <a:solidFill>
                  <a:schemeClr val="tx1"/>
                </a:solidFill>
                <a:effectLst/>
                <a:latin typeface="+mn-lt"/>
                <a:ea typeface="+mn-ea"/>
                <a:cs typeface="+mn-cs"/>
              </a:rPr>
              <a:t> zdobył Jerozolimę. Ostatnią twierdzą, w której bronili się chrześcijanie, była </a:t>
            </a:r>
            <a:r>
              <a:rPr lang="pl-PL" sz="1200" kern="1200" dirty="0" err="1">
                <a:solidFill>
                  <a:schemeClr val="tx1"/>
                </a:solidFill>
                <a:effectLst/>
                <a:latin typeface="+mn-lt"/>
                <a:ea typeface="+mn-ea"/>
                <a:cs typeface="+mn-cs"/>
              </a:rPr>
              <a:t>Akka</a:t>
            </a:r>
            <a:r>
              <a:rPr lang="pl-PL" sz="1200" kern="1200" dirty="0">
                <a:solidFill>
                  <a:schemeClr val="tx1"/>
                </a:solidFill>
                <a:effectLst/>
                <a:latin typeface="+mn-lt"/>
                <a:ea typeface="+mn-ea"/>
                <a:cs typeface="+mn-cs"/>
              </a:rPr>
              <a:t>. Miasto padło w 1291 r. i tę datę uznaje się za koniec wypraw krzyżowych.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Obrazek to rysunek ze średniowiecznego rękopisu przedstawiający zdobycie Jerozolimy przez chrześcijan. </a:t>
            </a:r>
          </a:p>
          <a:p>
            <a:endParaRPr lang="pl-PL" dirty="0"/>
          </a:p>
        </p:txBody>
      </p:sp>
      <p:sp>
        <p:nvSpPr>
          <p:cNvPr id="4" name="Symbol zastępczy numeru slajdu 3"/>
          <p:cNvSpPr>
            <a:spLocks noGrp="1"/>
          </p:cNvSpPr>
          <p:nvPr>
            <p:ph type="sldNum" sz="quarter" idx="5"/>
          </p:nvPr>
        </p:nvSpPr>
        <p:spPr/>
        <p:txBody>
          <a:bodyPr/>
          <a:lstStyle/>
          <a:p>
            <a:fld id="{BDFE02B3-D8B5-45A7-803F-D436DC5CAC60}" type="slidenum">
              <a:rPr lang="pl-PL" smtClean="0"/>
              <a:t>4</a:t>
            </a:fld>
            <a:endParaRPr lang="pl-PL"/>
          </a:p>
        </p:txBody>
      </p:sp>
    </p:spTree>
    <p:extLst>
      <p:ext uri="{BB962C8B-B14F-4D97-AF65-F5344CB8AC3E}">
        <p14:creationId xmlns:p14="http://schemas.microsoft.com/office/powerpoint/2010/main" val="124611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a:solidFill>
                  <a:schemeClr val="tx1"/>
                </a:solidFill>
                <a:effectLst/>
                <a:latin typeface="+mn-lt"/>
                <a:ea typeface="+mn-ea"/>
                <a:cs typeface="+mn-cs"/>
              </a:rPr>
              <a:t>W obronie palestyńskich państw chrześcijańskich organizowano kolejne wyprawy krzyżowe. W sumie do 1291 r. było 7 krucjat i wiele pomniejszych wypraw. Za rycerzami do Ziemi Świętej podążali też ludzie innych stanów. Wielu z nich zginęło zanim dotarli do Palestyny. Z biegiem lat krucjaty zaczęły też zmieniać swój charakter. Stały się bardziej wyprawami politycznymi niż religijnymi. Czwarta wyprawa krzyżowa w ogóle nie dotarła do Palestyny. Za namową władcy weneckiego rycerze zaatakowali Bizancjum, zdobyli i złupili Konstantynopol (1204 r.) oraz utworzyli Cesarstwo Łacińskie, które przetrwało do 1261 r. Choć ta walka zakończyła się zwycięstwem krzyżowców, tak naprawdę była to wielka klęska. Jej skutki chrześcijanie na świecie odczuwają do dziś.</a:t>
            </a:r>
          </a:p>
          <a:p>
            <a:r>
              <a:rPr lang="pl-PL" sz="1200" kern="1200" dirty="0">
                <a:solidFill>
                  <a:schemeClr val="tx1"/>
                </a:solidFill>
                <a:effectLst/>
                <a:latin typeface="+mn-lt"/>
                <a:ea typeface="+mn-ea"/>
                <a:cs typeface="+mn-cs"/>
              </a:rPr>
              <a:t>Na obrazie wejście krzyżowców do </a:t>
            </a:r>
            <a:r>
              <a:rPr lang="pl-PL" sz="1200" kern="1200" dirty="0" err="1">
                <a:solidFill>
                  <a:schemeClr val="tx1"/>
                </a:solidFill>
                <a:effectLst/>
                <a:latin typeface="+mn-lt"/>
                <a:ea typeface="+mn-ea"/>
                <a:cs typeface="+mn-cs"/>
              </a:rPr>
              <a:t>Kantantynopola</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mal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Eugene</a:t>
            </a:r>
            <a:r>
              <a:rPr lang="pl-PL" sz="1200" kern="1200" dirty="0">
                <a:solidFill>
                  <a:schemeClr val="tx1"/>
                </a:solidFill>
                <a:effectLst/>
                <a:latin typeface="+mn-lt"/>
                <a:ea typeface="+mn-ea"/>
                <a:cs typeface="+mn-cs"/>
              </a:rPr>
              <a:t> Delacroix)</a:t>
            </a:r>
          </a:p>
        </p:txBody>
      </p:sp>
      <p:sp>
        <p:nvSpPr>
          <p:cNvPr id="4" name="Symbol zastępczy numeru slajdu 3"/>
          <p:cNvSpPr>
            <a:spLocks noGrp="1"/>
          </p:cNvSpPr>
          <p:nvPr>
            <p:ph type="sldNum" sz="quarter" idx="5"/>
          </p:nvPr>
        </p:nvSpPr>
        <p:spPr/>
        <p:txBody>
          <a:bodyPr/>
          <a:lstStyle/>
          <a:p>
            <a:fld id="{BDFE02B3-D8B5-45A7-803F-D436DC5CAC60}" type="slidenum">
              <a:rPr lang="pl-PL" smtClean="0"/>
              <a:t>5</a:t>
            </a:fld>
            <a:endParaRPr lang="pl-PL"/>
          </a:p>
        </p:txBody>
      </p:sp>
    </p:spTree>
    <p:extLst>
      <p:ext uri="{BB962C8B-B14F-4D97-AF65-F5344CB8AC3E}">
        <p14:creationId xmlns:p14="http://schemas.microsoft.com/office/powerpoint/2010/main" val="108100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Skutki krucjat są bardzo liczne. Wielu ludzi zginęło, zniszczono wiele zabytków i architektury miejskiej. Zdobycie Konstantynopola osłabiło Bizancjum i pogłębiło schizmę między chrześcijanami. Krucjaty spowodowały też, że muzułmanie i poganie w Europie zaczęli być postrzegani negatywnie. Muzułmanie także zmienili myślenie o chrześcijanach, których od tej pory zaczęli widzieć jako bezwzględnych i okrutnych. Jednak były też pozytywne skutki: rozwinął się handel, żeglarstwo i ruch pielgrzymkowy, a Europa przejęła wiele z kultury arabskiej (cyfry, astronomię, medycynę, ozdoby, architekturę, dywany itp.). Powstanie Królestwa Jerozolimskiego na 200 lat zmieniło oblicze Ziemi Świętej.</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W trakcie krucjat powołano też do istnienia zakony rycerskie. Ich członkowie byli jednocześnie zakonnikami i rycerzami, ponieważ ich zadaniem była opieka nad pielgrzymami w Ziemi Świętej. Prowadzili domy dla podróżnych (zwane wtedy szpitalami), ochraniali pielgrzymów i często stawali do walki z muzułmanami. Najsłynniejsze zakony rycerskie to joannici, Krzyżacy i templariusze. Po upadku Królestwa Jerozolimskiego zgromadzenia te przeniosły się do Europy. Joannici osiedli na Malcie i dziś są znani jako tzw. zakon maltański. Krzyżacy utworzyli państwo na Pomorzu Bałtyckim. Zakon templariuszy został rozwiązany w 1312 r. na skutek politycznych zabiegów króla Francji Filipa IV Pięknego, który przejął ich majątek zakonny.</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(Krzyżaków piszemy od dużej litery, ponieważ z czasem założyli własne państwo, stali się w pewnym </a:t>
            </a:r>
            <a:r>
              <a:rPr lang="pl-PL" sz="1200" kern="1200">
                <a:solidFill>
                  <a:schemeClr val="tx1"/>
                </a:solidFill>
                <a:effectLst/>
                <a:latin typeface="+mn-lt"/>
                <a:ea typeface="+mn-ea"/>
                <a:cs typeface="+mn-cs"/>
              </a:rPr>
              <a:t>sensie narodem.)</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BDFE02B3-D8B5-45A7-803F-D436DC5CAC60}" type="slidenum">
              <a:rPr lang="pl-PL" smtClean="0"/>
              <a:t>6</a:t>
            </a:fld>
            <a:endParaRPr lang="pl-PL"/>
          </a:p>
        </p:txBody>
      </p:sp>
    </p:spTree>
    <p:extLst>
      <p:ext uri="{BB962C8B-B14F-4D97-AF65-F5344CB8AC3E}">
        <p14:creationId xmlns:p14="http://schemas.microsoft.com/office/powerpoint/2010/main" val="108640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9A1053F2-A395-4ED9-BEF0-E28552E30A0F}" type="datetimeFigureOut">
              <a:rPr lang="pl-PL" smtClean="0"/>
              <a:t>19.03.2020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5E46DCB-0088-48F6-A4EB-CA6722D23290}"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08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A1053F2-A395-4ED9-BEF0-E28552E30A0F}" type="datetimeFigureOut">
              <a:rPr lang="pl-PL" smtClean="0"/>
              <a:t>19.03.2020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5E46DCB-0088-48F6-A4EB-CA6722D23290}" type="slidenum">
              <a:rPr lang="pl-PL" smtClean="0"/>
              <a:t>‹#›</a:t>
            </a:fld>
            <a:endParaRPr lang="pl-PL"/>
          </a:p>
        </p:txBody>
      </p:sp>
    </p:spTree>
    <p:extLst>
      <p:ext uri="{BB962C8B-B14F-4D97-AF65-F5344CB8AC3E}">
        <p14:creationId xmlns:p14="http://schemas.microsoft.com/office/powerpoint/2010/main" val="161527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A1053F2-A395-4ED9-BEF0-E28552E30A0F}" type="datetimeFigureOut">
              <a:rPr lang="pl-PL" smtClean="0"/>
              <a:t>19.03.2020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5E46DCB-0088-48F6-A4EB-CA6722D23290}" type="slidenum">
              <a:rPr lang="pl-PL" smtClean="0"/>
              <a:t>‹#›</a:t>
            </a:fld>
            <a:endParaRPr lang="pl-PL"/>
          </a:p>
        </p:txBody>
      </p:sp>
    </p:spTree>
    <p:extLst>
      <p:ext uri="{BB962C8B-B14F-4D97-AF65-F5344CB8AC3E}">
        <p14:creationId xmlns:p14="http://schemas.microsoft.com/office/powerpoint/2010/main" val="297911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A1053F2-A395-4ED9-BEF0-E28552E30A0F}" type="datetimeFigureOut">
              <a:rPr lang="pl-PL" smtClean="0"/>
              <a:t>19.03.2020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5E46DCB-0088-48F6-A4EB-CA6722D23290}" type="slidenum">
              <a:rPr lang="pl-PL" smtClean="0"/>
              <a:t>‹#›</a:t>
            </a:fld>
            <a:endParaRPr lang="pl-PL"/>
          </a:p>
        </p:txBody>
      </p:sp>
    </p:spTree>
    <p:extLst>
      <p:ext uri="{BB962C8B-B14F-4D97-AF65-F5344CB8AC3E}">
        <p14:creationId xmlns:p14="http://schemas.microsoft.com/office/powerpoint/2010/main" val="270822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A1053F2-A395-4ED9-BEF0-E28552E30A0F}" type="datetimeFigureOut">
              <a:rPr lang="pl-PL" smtClean="0"/>
              <a:t>19.03.2020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5E46DCB-0088-48F6-A4EB-CA6722D23290}"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04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A1053F2-A395-4ED9-BEF0-E28552E30A0F}" type="datetimeFigureOut">
              <a:rPr lang="pl-PL" smtClean="0"/>
              <a:t>19.03.2020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5E46DCB-0088-48F6-A4EB-CA6722D23290}" type="slidenum">
              <a:rPr lang="pl-PL" smtClean="0"/>
              <a:t>‹#›</a:t>
            </a:fld>
            <a:endParaRPr lang="pl-PL"/>
          </a:p>
        </p:txBody>
      </p:sp>
    </p:spTree>
    <p:extLst>
      <p:ext uri="{BB962C8B-B14F-4D97-AF65-F5344CB8AC3E}">
        <p14:creationId xmlns:p14="http://schemas.microsoft.com/office/powerpoint/2010/main" val="305511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97280" y="2582334"/>
            <a:ext cx="493776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17920" y="2582334"/>
            <a:ext cx="493776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A1053F2-A395-4ED9-BEF0-E28552E30A0F}" type="datetimeFigureOut">
              <a:rPr lang="pl-PL" smtClean="0"/>
              <a:t>19.03.2020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5E46DCB-0088-48F6-A4EB-CA6722D23290}" type="slidenum">
              <a:rPr lang="pl-PL" smtClean="0"/>
              <a:t>‹#›</a:t>
            </a:fld>
            <a:endParaRPr lang="pl-PL"/>
          </a:p>
        </p:txBody>
      </p:sp>
    </p:spTree>
    <p:extLst>
      <p:ext uri="{BB962C8B-B14F-4D97-AF65-F5344CB8AC3E}">
        <p14:creationId xmlns:p14="http://schemas.microsoft.com/office/powerpoint/2010/main" val="3785303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A1053F2-A395-4ED9-BEF0-E28552E30A0F}" type="datetimeFigureOut">
              <a:rPr lang="pl-PL" smtClean="0"/>
              <a:t>19.03.2020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C5E46DCB-0088-48F6-A4EB-CA6722D23290}" type="slidenum">
              <a:rPr lang="pl-PL" smtClean="0"/>
              <a:t>‹#›</a:t>
            </a:fld>
            <a:endParaRPr lang="pl-PL"/>
          </a:p>
        </p:txBody>
      </p:sp>
    </p:spTree>
    <p:extLst>
      <p:ext uri="{BB962C8B-B14F-4D97-AF65-F5344CB8AC3E}">
        <p14:creationId xmlns:p14="http://schemas.microsoft.com/office/powerpoint/2010/main" val="3178704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1053F2-A395-4ED9-BEF0-E28552E30A0F}" type="datetimeFigureOut">
              <a:rPr lang="pl-PL" smtClean="0"/>
              <a:t>19.03.2020</a:t>
            </a:fld>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l-PL"/>
          </a:p>
        </p:txBody>
      </p:sp>
      <p:sp>
        <p:nvSpPr>
          <p:cNvPr id="9" name="Slide Number Placeholder 8"/>
          <p:cNvSpPr>
            <a:spLocks noGrp="1"/>
          </p:cNvSpPr>
          <p:nvPr>
            <p:ph type="sldNum" sz="quarter" idx="12"/>
          </p:nvPr>
        </p:nvSpPr>
        <p:spPr/>
        <p:txBody>
          <a:bodyPr/>
          <a:lstStyle/>
          <a:p>
            <a:fld id="{C5E46DCB-0088-48F6-A4EB-CA6722D23290}" type="slidenum">
              <a:rPr lang="pl-PL" smtClean="0"/>
              <a:t>‹#›</a:t>
            </a:fld>
            <a:endParaRPr lang="pl-PL"/>
          </a:p>
        </p:txBody>
      </p:sp>
    </p:spTree>
    <p:extLst>
      <p:ext uri="{BB962C8B-B14F-4D97-AF65-F5344CB8AC3E}">
        <p14:creationId xmlns:p14="http://schemas.microsoft.com/office/powerpoint/2010/main" val="397783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A1053F2-A395-4ED9-BEF0-E28552E30A0F}" type="datetimeFigureOut">
              <a:rPr lang="pl-PL" smtClean="0"/>
              <a:t>19.03.2020</a:t>
            </a:fld>
            <a:endParaRPr lang="pl-P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5E46DCB-0088-48F6-A4EB-CA6722D23290}" type="slidenum">
              <a:rPr lang="pl-PL" smtClean="0"/>
              <a:t>‹#›</a:t>
            </a:fld>
            <a:endParaRPr lang="pl-PL"/>
          </a:p>
        </p:txBody>
      </p:sp>
    </p:spTree>
    <p:extLst>
      <p:ext uri="{BB962C8B-B14F-4D97-AF65-F5344CB8AC3E}">
        <p14:creationId xmlns:p14="http://schemas.microsoft.com/office/powerpoint/2010/main" val="8200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A1053F2-A395-4ED9-BEF0-E28552E30A0F}" type="datetimeFigureOut">
              <a:rPr lang="pl-PL" smtClean="0"/>
              <a:t>19.03.2020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5E46DCB-0088-48F6-A4EB-CA6722D23290}" type="slidenum">
              <a:rPr lang="pl-PL" smtClean="0"/>
              <a:t>‹#›</a:t>
            </a:fld>
            <a:endParaRPr lang="pl-PL"/>
          </a:p>
        </p:txBody>
      </p:sp>
    </p:spTree>
    <p:extLst>
      <p:ext uri="{BB962C8B-B14F-4D97-AF65-F5344CB8AC3E}">
        <p14:creationId xmlns:p14="http://schemas.microsoft.com/office/powerpoint/2010/main" val="246813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A1053F2-A395-4ED9-BEF0-E28552E30A0F}" type="datetimeFigureOut">
              <a:rPr lang="pl-PL" smtClean="0"/>
              <a:t>19.03.2020</a:t>
            </a:fld>
            <a:endParaRPr lang="pl-P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l-P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5E46DCB-0088-48F6-A4EB-CA6722D23290}" type="slidenum">
              <a:rPr lang="pl-PL" smtClean="0"/>
              <a:t>‹#›</a:t>
            </a:fld>
            <a:endParaRPr lang="pl-P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62379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pl.wikipedia.org/wiki/Urban_II#/media/Plik:BlUrban_II.png" TargetMode="External"/><Relationship Id="rId2" Type="http://schemas.openxmlformats.org/officeDocument/2006/relationships/hyperlink" Target="https://commons.wikimedia.org/wiki/Category:Jerusalem#/media/File:Jerusalem_Dome_of_the_rock_BW_14.JPG" TargetMode="External"/><Relationship Id="rId1" Type="http://schemas.openxmlformats.org/officeDocument/2006/relationships/slideLayout" Target="../slideLayouts/slideLayout2.xml"/><Relationship Id="rId6" Type="http://schemas.openxmlformats.org/officeDocument/2006/relationships/hyperlink" Target="https://pl.wikipedia.org/wiki/IV_wyprawa_krzy%C5%BCowa#/media/Plik:Eug%C3%A8ne_Ferdinand_Victor_Delacroix_012.jpg" TargetMode="External"/><Relationship Id="rId5" Type="http://schemas.openxmlformats.org/officeDocument/2006/relationships/hyperlink" Target="https://pl.wikipedia.org/wiki/I_wyprawa_krzy%C5%BCowa#/media/Plik:1099jerusalem.jpg" TargetMode="External"/><Relationship Id="rId4" Type="http://schemas.openxmlformats.org/officeDocument/2006/relationships/hyperlink" Target="https://pl.wikipedia.org/wiki/Synod_w_Clermont#/media/Plik:CouncilofClermont.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03A608-629A-4ED1-8E76-B47CFF69C42C}"/>
              </a:ext>
            </a:extLst>
          </p:cNvPr>
          <p:cNvSpPr>
            <a:spLocks noGrp="1"/>
          </p:cNvSpPr>
          <p:nvPr>
            <p:ph type="ctrTitle"/>
          </p:nvPr>
        </p:nvSpPr>
        <p:spPr/>
        <p:txBody>
          <a:bodyPr/>
          <a:lstStyle/>
          <a:p>
            <a:r>
              <a:rPr lang="pl-PL" dirty="0"/>
              <a:t>Wyprawy krzyżowe</a:t>
            </a:r>
          </a:p>
        </p:txBody>
      </p:sp>
    </p:spTree>
    <p:extLst>
      <p:ext uri="{BB962C8B-B14F-4D97-AF65-F5344CB8AC3E}">
        <p14:creationId xmlns:p14="http://schemas.microsoft.com/office/powerpoint/2010/main" val="249414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B55198-BE6A-474B-A2C7-C448620324D8}"/>
              </a:ext>
            </a:extLst>
          </p:cNvPr>
          <p:cNvSpPr>
            <a:spLocks noGrp="1"/>
          </p:cNvSpPr>
          <p:nvPr>
            <p:ph type="title"/>
          </p:nvPr>
        </p:nvSpPr>
        <p:spPr/>
        <p:txBody>
          <a:bodyPr/>
          <a:lstStyle/>
          <a:p>
            <a:r>
              <a:rPr lang="pl-PL" dirty="0"/>
              <a:t>Jerozolima – miasto święte</a:t>
            </a:r>
          </a:p>
        </p:txBody>
      </p:sp>
      <p:sp>
        <p:nvSpPr>
          <p:cNvPr id="3" name="Symbol zastępczy zawartości 2">
            <a:extLst>
              <a:ext uri="{FF2B5EF4-FFF2-40B4-BE49-F238E27FC236}">
                <a16:creationId xmlns:a16="http://schemas.microsoft.com/office/drawing/2014/main" id="{0EB85BBB-7373-4F78-8BA6-C8AEBF5B66B2}"/>
              </a:ext>
            </a:extLst>
          </p:cNvPr>
          <p:cNvSpPr>
            <a:spLocks noGrp="1"/>
          </p:cNvSpPr>
          <p:nvPr>
            <p:ph idx="1"/>
          </p:nvPr>
        </p:nvSpPr>
        <p:spPr>
          <a:xfrm>
            <a:off x="838200" y="1825625"/>
            <a:ext cx="10515600" cy="1450757"/>
          </a:xfrm>
        </p:spPr>
        <p:txBody>
          <a:bodyPr>
            <a:normAutofit/>
          </a:bodyPr>
          <a:lstStyle/>
          <a:p>
            <a:pPr>
              <a:buFont typeface="Wingdings" panose="05000000000000000000" pitchFamily="2" charset="2"/>
              <a:buChar char="v"/>
            </a:pPr>
            <a:r>
              <a:rPr lang="pl-PL" sz="2400" dirty="0"/>
              <a:t>Żydzi – świątynia Jerozolimska (dziś ściana płaczu)</a:t>
            </a:r>
          </a:p>
          <a:p>
            <a:pPr>
              <a:buFont typeface="Wingdings" panose="05000000000000000000" pitchFamily="2" charset="2"/>
              <a:buChar char="v"/>
            </a:pPr>
            <a:r>
              <a:rPr lang="pl-PL" sz="2400" dirty="0"/>
              <a:t>Chrześcijanie – Bazylika Grobu Bożego</a:t>
            </a:r>
          </a:p>
          <a:p>
            <a:pPr>
              <a:buFont typeface="Wingdings" panose="05000000000000000000" pitchFamily="2" charset="2"/>
              <a:buChar char="v"/>
            </a:pPr>
            <a:r>
              <a:rPr lang="pl-PL" sz="2400" dirty="0"/>
              <a:t>Muzułmanie – miejsce wniebowstąpienia Mahometa</a:t>
            </a:r>
          </a:p>
        </p:txBody>
      </p:sp>
      <p:pic>
        <p:nvPicPr>
          <p:cNvPr id="1026" name="Picture 2">
            <a:extLst>
              <a:ext uri="{FF2B5EF4-FFF2-40B4-BE49-F238E27FC236}">
                <a16:creationId xmlns:a16="http://schemas.microsoft.com/office/drawing/2014/main" id="{9CEB31F2-A740-4AEE-BD59-54C0309FC9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 t="11476" b="31489"/>
          <a:stretch/>
        </p:blipFill>
        <p:spPr bwMode="auto">
          <a:xfrm>
            <a:off x="2277533" y="3364647"/>
            <a:ext cx="763693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1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6CD8AD-A89C-45C5-A29F-27AE65D1913E}"/>
              </a:ext>
            </a:extLst>
          </p:cNvPr>
          <p:cNvSpPr>
            <a:spLocks noGrp="1"/>
          </p:cNvSpPr>
          <p:nvPr>
            <p:ph type="title"/>
          </p:nvPr>
        </p:nvSpPr>
        <p:spPr>
          <a:xfrm>
            <a:off x="1097280" y="286603"/>
            <a:ext cx="4643120" cy="1450757"/>
          </a:xfrm>
        </p:spPr>
        <p:txBody>
          <a:bodyPr/>
          <a:lstStyle/>
          <a:p>
            <a:r>
              <a:rPr lang="pl-PL" dirty="0"/>
              <a:t>Synod w Clermont</a:t>
            </a:r>
          </a:p>
        </p:txBody>
      </p:sp>
      <p:sp>
        <p:nvSpPr>
          <p:cNvPr id="3" name="Symbol zastępczy zawartości 2">
            <a:extLst>
              <a:ext uri="{FF2B5EF4-FFF2-40B4-BE49-F238E27FC236}">
                <a16:creationId xmlns:a16="http://schemas.microsoft.com/office/drawing/2014/main" id="{677519C4-C64D-420E-8975-09CD271FBC67}"/>
              </a:ext>
            </a:extLst>
          </p:cNvPr>
          <p:cNvSpPr>
            <a:spLocks noGrp="1"/>
          </p:cNvSpPr>
          <p:nvPr>
            <p:ph idx="1"/>
          </p:nvPr>
        </p:nvSpPr>
        <p:spPr>
          <a:xfrm>
            <a:off x="838200" y="1825625"/>
            <a:ext cx="4157133" cy="4351338"/>
          </a:xfrm>
        </p:spPr>
        <p:txBody>
          <a:bodyPr>
            <a:normAutofit/>
          </a:bodyPr>
          <a:lstStyle/>
          <a:p>
            <a:pPr>
              <a:buFont typeface="Wingdings" panose="05000000000000000000" pitchFamily="2" charset="2"/>
              <a:buChar char="v"/>
            </a:pPr>
            <a:r>
              <a:rPr lang="pl-PL" sz="3200" dirty="0"/>
              <a:t>Urban II</a:t>
            </a:r>
          </a:p>
          <a:p>
            <a:pPr>
              <a:buFont typeface="Wingdings" panose="05000000000000000000" pitchFamily="2" charset="2"/>
              <a:buChar char="v"/>
            </a:pPr>
            <a:r>
              <a:rPr lang="pl-PL" sz="3200" dirty="0"/>
              <a:t>Wezwanie do walki </a:t>
            </a:r>
            <a:br>
              <a:rPr lang="pl-PL" sz="3200" dirty="0"/>
            </a:br>
            <a:r>
              <a:rPr lang="pl-PL" sz="3200" dirty="0"/>
              <a:t>o Ziemię Świętą</a:t>
            </a:r>
          </a:p>
        </p:txBody>
      </p:sp>
      <p:pic>
        <p:nvPicPr>
          <p:cNvPr id="2050" name="Picture 2" descr="Ilustracja">
            <a:extLst>
              <a:ext uri="{FF2B5EF4-FFF2-40B4-BE49-F238E27FC236}">
                <a16:creationId xmlns:a16="http://schemas.microsoft.com/office/drawing/2014/main" id="{D4FAD109-7C89-4118-8E1E-EAB44BF9C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316" y="4001294"/>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196805B-50B6-4AA6-9CD2-2B1D76B7C9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602" y="723131"/>
            <a:ext cx="4947671" cy="477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871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986E87-315A-464D-8AA6-9CDDE8486B82}"/>
              </a:ext>
            </a:extLst>
          </p:cNvPr>
          <p:cNvSpPr>
            <a:spLocks noGrp="1"/>
          </p:cNvSpPr>
          <p:nvPr>
            <p:ph type="title"/>
          </p:nvPr>
        </p:nvSpPr>
        <p:spPr/>
        <p:txBody>
          <a:bodyPr>
            <a:normAutofit/>
          </a:bodyPr>
          <a:lstStyle/>
          <a:p>
            <a:r>
              <a:rPr lang="pl-PL" dirty="0"/>
              <a:t>I wyprawa krzyżowa i działania Turków</a:t>
            </a:r>
          </a:p>
        </p:txBody>
      </p:sp>
      <p:sp>
        <p:nvSpPr>
          <p:cNvPr id="3" name="Symbol zastępczy zawartości 2">
            <a:extLst>
              <a:ext uri="{FF2B5EF4-FFF2-40B4-BE49-F238E27FC236}">
                <a16:creationId xmlns:a16="http://schemas.microsoft.com/office/drawing/2014/main" id="{0DB0EBDF-4CFA-436B-83FD-1C8B720C675A}"/>
              </a:ext>
            </a:extLst>
          </p:cNvPr>
          <p:cNvSpPr>
            <a:spLocks noGrp="1"/>
          </p:cNvSpPr>
          <p:nvPr>
            <p:ph idx="1"/>
          </p:nvPr>
        </p:nvSpPr>
        <p:spPr>
          <a:xfrm>
            <a:off x="838200" y="1825625"/>
            <a:ext cx="6172200" cy="4351338"/>
          </a:xfrm>
        </p:spPr>
        <p:txBody>
          <a:bodyPr>
            <a:normAutofit/>
          </a:bodyPr>
          <a:lstStyle/>
          <a:p>
            <a:r>
              <a:rPr lang="pl-PL" sz="2800" dirty="0"/>
              <a:t>1096-1099 r.</a:t>
            </a:r>
          </a:p>
          <a:p>
            <a:r>
              <a:rPr lang="pl-PL" sz="2800" dirty="0"/>
              <a:t>Rycerze z Europy zachodniej</a:t>
            </a:r>
          </a:p>
          <a:p>
            <a:r>
              <a:rPr lang="pl-PL" sz="2800" dirty="0"/>
              <a:t>Zdobycie Jerozolimy 1099 r.</a:t>
            </a:r>
          </a:p>
          <a:p>
            <a:r>
              <a:rPr lang="pl-PL" sz="2800" dirty="0"/>
              <a:t>Królestwo Jerozolimskie i kilka mniejszych państw na terenie Ziemi Świętej</a:t>
            </a:r>
          </a:p>
          <a:p>
            <a:r>
              <a:rPr lang="pl-PL" sz="2800" dirty="0" err="1"/>
              <a:t>Saladyn</a:t>
            </a:r>
            <a:r>
              <a:rPr lang="pl-PL" sz="2800" dirty="0"/>
              <a:t> zdobywa Jerozolimę w 1187 r.</a:t>
            </a:r>
          </a:p>
          <a:p>
            <a:r>
              <a:rPr lang="pl-PL" sz="2800" dirty="0"/>
              <a:t>Zdobycie </a:t>
            </a:r>
            <a:r>
              <a:rPr lang="pl-PL" sz="2800" dirty="0" err="1"/>
              <a:t>Akki</a:t>
            </a:r>
            <a:r>
              <a:rPr lang="pl-PL" sz="2800" dirty="0"/>
              <a:t> 1291 r. – koniec Królestwa Jerozolimskiego</a:t>
            </a:r>
          </a:p>
        </p:txBody>
      </p:sp>
      <p:pic>
        <p:nvPicPr>
          <p:cNvPr id="3074" name="Picture 2">
            <a:extLst>
              <a:ext uri="{FF2B5EF4-FFF2-40B4-BE49-F238E27FC236}">
                <a16:creationId xmlns:a16="http://schemas.microsoft.com/office/drawing/2014/main" id="{4076EACE-E0BB-4B6A-B299-008F8704F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133" y="2212645"/>
            <a:ext cx="3821162" cy="396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D0540A-EBD2-4669-A20B-70BE4A279113}"/>
              </a:ext>
            </a:extLst>
          </p:cNvPr>
          <p:cNvSpPr>
            <a:spLocks noGrp="1"/>
          </p:cNvSpPr>
          <p:nvPr>
            <p:ph type="title"/>
          </p:nvPr>
        </p:nvSpPr>
        <p:spPr/>
        <p:txBody>
          <a:bodyPr/>
          <a:lstStyle/>
          <a:p>
            <a:r>
              <a:rPr lang="pl-PL" dirty="0"/>
              <a:t>Inne wyprawy krzyżowe</a:t>
            </a:r>
          </a:p>
        </p:txBody>
      </p:sp>
      <p:sp>
        <p:nvSpPr>
          <p:cNvPr id="3" name="Symbol zastępczy zawartości 2">
            <a:extLst>
              <a:ext uri="{FF2B5EF4-FFF2-40B4-BE49-F238E27FC236}">
                <a16:creationId xmlns:a16="http://schemas.microsoft.com/office/drawing/2014/main" id="{465ACCB8-5312-4C27-A881-826A699243E8}"/>
              </a:ext>
            </a:extLst>
          </p:cNvPr>
          <p:cNvSpPr>
            <a:spLocks noGrp="1"/>
          </p:cNvSpPr>
          <p:nvPr>
            <p:ph idx="1"/>
          </p:nvPr>
        </p:nvSpPr>
        <p:spPr>
          <a:xfrm>
            <a:off x="838200" y="1825625"/>
            <a:ext cx="5545667" cy="4351338"/>
          </a:xfrm>
        </p:spPr>
        <p:txBody>
          <a:bodyPr>
            <a:normAutofit/>
          </a:bodyPr>
          <a:lstStyle/>
          <a:p>
            <a:pPr>
              <a:buFont typeface="Wingdings" panose="05000000000000000000" pitchFamily="2" charset="2"/>
              <a:buChar char="v"/>
            </a:pPr>
            <a:r>
              <a:rPr lang="pl-PL" sz="2800" dirty="0"/>
              <a:t>7 krucjat do 1291 r.</a:t>
            </a:r>
          </a:p>
          <a:p>
            <a:pPr>
              <a:buFont typeface="Wingdings" panose="05000000000000000000" pitchFamily="2" charset="2"/>
              <a:buChar char="v"/>
            </a:pPr>
            <a:r>
              <a:rPr lang="pl-PL" sz="2800" dirty="0"/>
              <a:t>pomniejsze wyprawy</a:t>
            </a:r>
          </a:p>
          <a:p>
            <a:pPr>
              <a:buFont typeface="Wingdings" panose="05000000000000000000" pitchFamily="2" charset="2"/>
              <a:buChar char="v"/>
            </a:pPr>
            <a:r>
              <a:rPr lang="pl-PL" sz="2800" dirty="0"/>
              <a:t>chłopi, ubodzy, przestępcy też powędrowali…</a:t>
            </a:r>
          </a:p>
          <a:p>
            <a:pPr>
              <a:buFont typeface="Wingdings" panose="05000000000000000000" pitchFamily="2" charset="2"/>
              <a:buChar char="v"/>
            </a:pPr>
            <a:r>
              <a:rPr lang="pl-PL" sz="2800" dirty="0"/>
              <a:t>Od religii do polityki</a:t>
            </a:r>
          </a:p>
          <a:p>
            <a:pPr>
              <a:buFont typeface="Wingdings" panose="05000000000000000000" pitchFamily="2" charset="2"/>
              <a:buChar char="v"/>
            </a:pPr>
            <a:r>
              <a:rPr lang="pl-PL" sz="2800" dirty="0"/>
              <a:t>IV wyprawa krzyżowa zakończyła się w 1204 r. złupieniem Konstantynopola i utworzeniem Cesarstwa Łacińskiego</a:t>
            </a:r>
          </a:p>
        </p:txBody>
      </p:sp>
      <p:pic>
        <p:nvPicPr>
          <p:cNvPr id="4098" name="Picture 2">
            <a:extLst>
              <a:ext uri="{FF2B5EF4-FFF2-40B4-BE49-F238E27FC236}">
                <a16:creationId xmlns:a16="http://schemas.microsoft.com/office/drawing/2014/main" id="{31A5097D-0F58-492A-9545-920FB821B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820" y="2082800"/>
            <a:ext cx="4813075" cy="394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5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78EE8F-4E68-41AF-842D-560147F616E7}"/>
              </a:ext>
            </a:extLst>
          </p:cNvPr>
          <p:cNvSpPr>
            <a:spLocks noGrp="1"/>
          </p:cNvSpPr>
          <p:nvPr>
            <p:ph type="title"/>
          </p:nvPr>
        </p:nvSpPr>
        <p:spPr/>
        <p:txBody>
          <a:bodyPr/>
          <a:lstStyle/>
          <a:p>
            <a:r>
              <a:rPr lang="pl-PL" dirty="0"/>
              <a:t>Skutki wypraw krzyżowych</a:t>
            </a:r>
          </a:p>
        </p:txBody>
      </p:sp>
      <p:sp>
        <p:nvSpPr>
          <p:cNvPr id="4" name="Symbol zastępczy zawartości 3">
            <a:extLst>
              <a:ext uri="{FF2B5EF4-FFF2-40B4-BE49-F238E27FC236}">
                <a16:creationId xmlns:a16="http://schemas.microsoft.com/office/drawing/2014/main" id="{24DD13F6-FFDC-4E8E-BE6C-E060E6BBE16F}"/>
              </a:ext>
            </a:extLst>
          </p:cNvPr>
          <p:cNvSpPr>
            <a:spLocks noGrp="1"/>
          </p:cNvSpPr>
          <p:nvPr>
            <p:ph sz="half" idx="1"/>
          </p:nvPr>
        </p:nvSpPr>
        <p:spPr/>
        <p:txBody>
          <a:bodyPr>
            <a:normAutofit lnSpcReduction="10000"/>
          </a:bodyPr>
          <a:lstStyle/>
          <a:p>
            <a:pPr>
              <a:buFont typeface="Wingdings" panose="05000000000000000000" pitchFamily="2" charset="2"/>
              <a:buChar char="v"/>
            </a:pPr>
            <a:r>
              <a:rPr lang="pl-PL" sz="2800" dirty="0"/>
              <a:t>śmierć tysięcy ludzi</a:t>
            </a:r>
          </a:p>
          <a:p>
            <a:pPr>
              <a:buFont typeface="Wingdings" panose="05000000000000000000" pitchFamily="2" charset="2"/>
              <a:buChar char="v"/>
            </a:pPr>
            <a:r>
              <a:rPr lang="pl-PL" sz="2800" dirty="0"/>
              <a:t>osłabienie Cesarstwa Bizantyjskiego</a:t>
            </a:r>
          </a:p>
          <a:p>
            <a:pPr>
              <a:buFont typeface="Wingdings" panose="05000000000000000000" pitchFamily="2" charset="2"/>
              <a:buChar char="v"/>
            </a:pPr>
            <a:r>
              <a:rPr lang="pl-PL" sz="2800" dirty="0"/>
              <a:t>zniszczenia w miastach</a:t>
            </a:r>
          </a:p>
          <a:p>
            <a:pPr>
              <a:buFont typeface="Wingdings" panose="05000000000000000000" pitchFamily="2" charset="2"/>
              <a:buChar char="v"/>
            </a:pPr>
            <a:r>
              <a:rPr lang="pl-PL" sz="2800" dirty="0"/>
              <a:t>pogłębienie schizmy wschodniej</a:t>
            </a:r>
          </a:p>
          <a:p>
            <a:pPr>
              <a:buFont typeface="Wingdings" panose="05000000000000000000" pitchFamily="2" charset="2"/>
              <a:buChar char="v"/>
            </a:pPr>
            <a:r>
              <a:rPr lang="pl-PL" sz="2800" dirty="0"/>
              <a:t>pogorszenie relacji między chrześcijanami i muzułmanami</a:t>
            </a:r>
          </a:p>
          <a:p>
            <a:endParaRPr lang="pl-PL" dirty="0"/>
          </a:p>
        </p:txBody>
      </p:sp>
      <p:sp>
        <p:nvSpPr>
          <p:cNvPr id="5" name="Symbol zastępczy zawartości 4">
            <a:extLst>
              <a:ext uri="{FF2B5EF4-FFF2-40B4-BE49-F238E27FC236}">
                <a16:creationId xmlns:a16="http://schemas.microsoft.com/office/drawing/2014/main" id="{DDA19033-3B26-49E9-8B38-67C950A3FFBF}"/>
              </a:ext>
            </a:extLst>
          </p:cNvPr>
          <p:cNvSpPr>
            <a:spLocks noGrp="1"/>
          </p:cNvSpPr>
          <p:nvPr>
            <p:ph sz="half" idx="2"/>
          </p:nvPr>
        </p:nvSpPr>
        <p:spPr/>
        <p:txBody>
          <a:bodyPr>
            <a:normAutofit lnSpcReduction="10000"/>
          </a:bodyPr>
          <a:lstStyle/>
          <a:p>
            <a:pPr>
              <a:buFont typeface="Wingdings" panose="05000000000000000000" pitchFamily="2" charset="2"/>
              <a:buChar char="v"/>
            </a:pPr>
            <a:r>
              <a:rPr lang="pl-PL" sz="2800" dirty="0"/>
              <a:t>rozwój handlu, żeglarstwa i ruchu pielgrzymkowego</a:t>
            </a:r>
          </a:p>
          <a:p>
            <a:pPr>
              <a:buFont typeface="Wingdings" panose="05000000000000000000" pitchFamily="2" charset="2"/>
              <a:buChar char="v"/>
            </a:pPr>
            <a:r>
              <a:rPr lang="pl-PL" sz="2800" dirty="0"/>
              <a:t>powstanie Królestwa Jerozolimskiego</a:t>
            </a:r>
          </a:p>
          <a:p>
            <a:pPr>
              <a:buFont typeface="Wingdings" panose="05000000000000000000" pitchFamily="2" charset="2"/>
              <a:buChar char="v"/>
            </a:pPr>
            <a:r>
              <a:rPr lang="pl-PL" sz="2800" dirty="0"/>
              <a:t>przyjęcie w Europie zdobyczy kultury arabskiej (matematyka, astronomia, medycyna)</a:t>
            </a:r>
          </a:p>
          <a:p>
            <a:pPr>
              <a:buFont typeface="Wingdings" panose="05000000000000000000" pitchFamily="2" charset="2"/>
              <a:buChar char="v"/>
            </a:pPr>
            <a:r>
              <a:rPr lang="pl-PL" sz="2800" dirty="0"/>
              <a:t>powstanie zakonów rycerskich (Krzyżacy, joannici, templariusze)</a:t>
            </a:r>
          </a:p>
          <a:p>
            <a:pPr marL="0" indent="0">
              <a:buNone/>
            </a:pPr>
            <a:endParaRPr lang="pl-PL" dirty="0"/>
          </a:p>
        </p:txBody>
      </p:sp>
    </p:spTree>
    <p:extLst>
      <p:ext uri="{BB962C8B-B14F-4D97-AF65-F5344CB8AC3E}">
        <p14:creationId xmlns:p14="http://schemas.microsoft.com/office/powerpoint/2010/main" val="153849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18B3AD-2BC8-4B2E-8B36-9E9E585E083B}"/>
              </a:ext>
            </a:extLst>
          </p:cNvPr>
          <p:cNvSpPr>
            <a:spLocks noGrp="1"/>
          </p:cNvSpPr>
          <p:nvPr>
            <p:ph type="title"/>
          </p:nvPr>
        </p:nvSpPr>
        <p:spPr/>
        <p:txBody>
          <a:bodyPr/>
          <a:lstStyle/>
          <a:p>
            <a:r>
              <a:rPr lang="pl-PL" dirty="0"/>
              <a:t>Źródła obrazów</a:t>
            </a:r>
          </a:p>
        </p:txBody>
      </p:sp>
      <p:sp>
        <p:nvSpPr>
          <p:cNvPr id="3" name="Symbol zastępczy zawartości 2">
            <a:extLst>
              <a:ext uri="{FF2B5EF4-FFF2-40B4-BE49-F238E27FC236}">
                <a16:creationId xmlns:a16="http://schemas.microsoft.com/office/drawing/2014/main" id="{FC03C827-1304-4894-B9FA-DEE8F9FD0FC1}"/>
              </a:ext>
            </a:extLst>
          </p:cNvPr>
          <p:cNvSpPr>
            <a:spLocks noGrp="1"/>
          </p:cNvSpPr>
          <p:nvPr>
            <p:ph idx="1"/>
          </p:nvPr>
        </p:nvSpPr>
        <p:spPr/>
        <p:txBody>
          <a:bodyPr>
            <a:normAutofit/>
          </a:bodyPr>
          <a:lstStyle/>
          <a:p>
            <a:r>
              <a:rPr lang="pl-PL" dirty="0">
                <a:hlinkClick r:id="rId2"/>
              </a:rPr>
              <a:t>https://commons.wikimedia.org/wiki/Category:Jerusalem#/media/File:Jerusalem_Dome_of_the_rock_BW_14.JPG</a:t>
            </a:r>
            <a:endParaRPr lang="pl-PL" dirty="0"/>
          </a:p>
          <a:p>
            <a:r>
              <a:rPr lang="pl-PL" dirty="0">
                <a:hlinkClick r:id="rId3"/>
              </a:rPr>
              <a:t>https://pl.wikipedia.org/wiki/Urban_II#/media/Plik:BlUrban_II.png</a:t>
            </a:r>
            <a:endParaRPr lang="pl-PL" dirty="0"/>
          </a:p>
          <a:p>
            <a:r>
              <a:rPr lang="pl-PL" dirty="0">
                <a:hlinkClick r:id="rId4"/>
              </a:rPr>
              <a:t>https://pl.wikipedia.org/wiki/Synod_w_Clermont#/media/Plik:CouncilofClermont.jpg</a:t>
            </a:r>
            <a:endParaRPr lang="pl-PL" dirty="0"/>
          </a:p>
          <a:p>
            <a:r>
              <a:rPr lang="pl-PL" dirty="0">
                <a:hlinkClick r:id="rId5"/>
              </a:rPr>
              <a:t>https://pl.wikipedia.org/wiki/I_wyprawa_krzy%C5%BCowa#/media/Plik:1099jerusalem.jpg</a:t>
            </a:r>
            <a:endParaRPr lang="pl-PL" dirty="0"/>
          </a:p>
          <a:p>
            <a:r>
              <a:rPr lang="pl-PL" dirty="0">
                <a:hlinkClick r:id="rId6"/>
              </a:rPr>
              <a:t>https://pl.wikipedia.org/wiki/IV_wyprawa_krzy%C5%BCowa#/media/Plik:Eug%C3%A8ne_Ferdinand_Victor_Delacroix_012.jpg</a:t>
            </a:r>
            <a:endParaRPr lang="pl-PL" dirty="0"/>
          </a:p>
        </p:txBody>
      </p:sp>
    </p:spTree>
    <p:extLst>
      <p:ext uri="{BB962C8B-B14F-4D97-AF65-F5344CB8AC3E}">
        <p14:creationId xmlns:p14="http://schemas.microsoft.com/office/powerpoint/2010/main" val="2737560900"/>
      </p:ext>
    </p:extLst>
  </p:cSld>
  <p:clrMapOvr>
    <a:masterClrMapping/>
  </p:clrMapOvr>
</p:sld>
</file>

<file path=ppt/theme/theme1.xml><?xml version="1.0" encoding="utf-8"?>
<a:theme xmlns:a="http://schemas.openxmlformats.org/drawingml/2006/main" name="Retrospekcja">
  <a:themeElements>
    <a:clrScheme name="Retrospekc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c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TM02900769[[fn=Retrospekcja]]</Template>
  <TotalTime>36</TotalTime>
  <Words>1064</Words>
  <Application>Microsoft Office PowerPoint</Application>
  <PresentationFormat>Panoramiczny</PresentationFormat>
  <Paragraphs>54</Paragraphs>
  <Slides>7</Slides>
  <Notes>5</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7</vt:i4>
      </vt:variant>
    </vt:vector>
  </HeadingPairs>
  <TitlesOfParts>
    <vt:vector size="12" baseType="lpstr">
      <vt:lpstr>Arial</vt:lpstr>
      <vt:lpstr>Calibri</vt:lpstr>
      <vt:lpstr>Calibri Light</vt:lpstr>
      <vt:lpstr>Wingdings</vt:lpstr>
      <vt:lpstr>Retrospekcja</vt:lpstr>
      <vt:lpstr>Wyprawy krzyżowe</vt:lpstr>
      <vt:lpstr>Jerozolima – miasto święte</vt:lpstr>
      <vt:lpstr>Synod w Clermont</vt:lpstr>
      <vt:lpstr>I wyprawa krzyżowa i działania Turków</vt:lpstr>
      <vt:lpstr>Inne wyprawy krzyżowe</vt:lpstr>
      <vt:lpstr>Skutki wypraw krzyżowych</vt:lpstr>
      <vt:lpstr>Źródła obrazów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Wyprawy krzyżowe</dc:title>
  <dc:creator>Magda Koper</dc:creator>
  <cp:lastModifiedBy>Magda Koper</cp:lastModifiedBy>
  <cp:revision>5</cp:revision>
  <dcterms:created xsi:type="dcterms:W3CDTF">2020-03-18T23:08:05Z</dcterms:created>
  <dcterms:modified xsi:type="dcterms:W3CDTF">2020-03-18T23:45:01Z</dcterms:modified>
</cp:coreProperties>
</file>