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17" r:id="rId4"/>
    <p:sldId id="259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327" r:id="rId26"/>
    <p:sldId id="281" r:id="rId27"/>
    <p:sldId id="282" r:id="rId28"/>
    <p:sldId id="283" r:id="rId29"/>
    <p:sldId id="284" r:id="rId30"/>
    <p:sldId id="285" r:id="rId31"/>
    <p:sldId id="286" r:id="rId32"/>
    <p:sldId id="298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299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335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3342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9427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049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2895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4511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118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396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486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491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838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004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577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203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903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C9EE7-7EE3-4D91-BC19-FCFCA822AC53}" type="datetimeFigureOut">
              <a:rPr lang="pl-PL" smtClean="0"/>
              <a:t>27.03.2020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A0AEC0-C844-4EEE-8199-81BC86BEAF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563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185B89-8D8D-424A-8ACC-61930F05D3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Rozwój nauki w średniowieczu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DDE65FC-2FDB-4AE8-A692-FDC78742A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Tekst z lukami</a:t>
            </a:r>
          </a:p>
        </p:txBody>
      </p:sp>
    </p:spTree>
    <p:extLst>
      <p:ext uri="{BB962C8B-B14F-4D97-AF65-F5344CB8AC3E}">
        <p14:creationId xmlns:p14="http://schemas.microsoft.com/office/powerpoint/2010/main" val="3243312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88697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r>
              <a:rPr lang="pl-PL" sz="2400" dirty="0">
                <a:solidFill>
                  <a:srgbClr val="FF0000"/>
                </a:solidFill>
              </a:rPr>
              <a:t>ZAKONY</a:t>
            </a:r>
            <a:r>
              <a:rPr lang="pl-PL" sz="2400" dirty="0"/>
              <a:t>. Szkoły najczęściej zakładano przy katedrach lub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MNICHAMI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RETORYKI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DIALEKTYKI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ARYTMETYKA</a:t>
            </a:r>
            <a:r>
              <a:rPr lang="pl-PL" sz="2400" dirty="0"/>
              <a:t>,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GEOMETRIA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ASTRONOMIA</a:t>
            </a:r>
            <a:r>
              <a:rPr lang="pl-PL" sz="2400" dirty="0"/>
              <a:t>. Ważnym przedmiotem była </a:t>
            </a:r>
            <a:br>
              <a:rPr lang="pl-PL" sz="2400" dirty="0"/>
            </a:br>
            <a:r>
              <a:rPr lang="pl-PL" sz="2400" dirty="0"/>
              <a:t>także </a:t>
            </a:r>
            <a:r>
              <a:rPr lang="pl-PL" sz="2400" dirty="0">
                <a:solidFill>
                  <a:srgbClr val="FF0000"/>
                </a:solidFill>
              </a:rPr>
              <a:t>_ _ _ _ _ A</a:t>
            </a:r>
            <a:r>
              <a:rPr lang="pl-PL" sz="2400" dirty="0"/>
              <a:t> , dzięki której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/>
              <a:t>mogli godnie sprawować 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_ _ _ _ _ _ A</a:t>
            </a:r>
            <a:r>
              <a:rPr lang="pl-PL" sz="2400" dirty="0"/>
              <a:t> była najważniejszym 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3960416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88697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r>
              <a:rPr lang="pl-PL" sz="2400" dirty="0">
                <a:solidFill>
                  <a:srgbClr val="FF0000"/>
                </a:solidFill>
              </a:rPr>
              <a:t>ZAKONY</a:t>
            </a:r>
            <a:r>
              <a:rPr lang="pl-PL" sz="2400" dirty="0"/>
              <a:t>. Szkoły najczęściej zakładano przy katedrach lub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MNICHAMI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RETORYKI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DIALEKTYKI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ARYTMETYKA</a:t>
            </a:r>
            <a:r>
              <a:rPr lang="pl-PL" sz="2400" dirty="0"/>
              <a:t>,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GEOMETRIA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ASTRONOMIA</a:t>
            </a:r>
            <a:r>
              <a:rPr lang="pl-PL" sz="2400" dirty="0"/>
              <a:t>. Ważnym przedmiotem była </a:t>
            </a:r>
            <a:br>
              <a:rPr lang="pl-PL" sz="2400" dirty="0"/>
            </a:br>
            <a:r>
              <a:rPr lang="pl-PL" sz="2400" dirty="0"/>
              <a:t>także </a:t>
            </a:r>
            <a:r>
              <a:rPr lang="pl-PL" sz="2400" dirty="0">
                <a:solidFill>
                  <a:srgbClr val="FF0000"/>
                </a:solidFill>
              </a:rPr>
              <a:t>MUZYKA</a:t>
            </a:r>
            <a:r>
              <a:rPr lang="pl-PL" sz="2400" dirty="0"/>
              <a:t>, dzięki której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/>
              <a:t>mogli godnie sprawować 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_ _ _ _ _ _ A</a:t>
            </a:r>
            <a:r>
              <a:rPr lang="pl-PL" sz="2400" dirty="0"/>
              <a:t> była najważniejszym 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3177363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88697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r>
              <a:rPr lang="pl-PL" sz="2400" dirty="0">
                <a:solidFill>
                  <a:srgbClr val="FF0000"/>
                </a:solidFill>
              </a:rPr>
              <a:t>ZAKONY</a:t>
            </a:r>
            <a:r>
              <a:rPr lang="pl-PL" sz="2400" dirty="0"/>
              <a:t>. Szkoły najczęściej zakładano przy katedrach lub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MNICHAMI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RETORYKI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DIALEKTYKI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ARYTMETYKA</a:t>
            </a:r>
            <a:r>
              <a:rPr lang="pl-PL" sz="2400" dirty="0"/>
              <a:t>,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GEOMETRIA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ASTRONOMIA</a:t>
            </a:r>
            <a:r>
              <a:rPr lang="pl-PL" sz="2400" dirty="0"/>
              <a:t>. Ważnym przedmiotem była </a:t>
            </a:r>
            <a:br>
              <a:rPr lang="pl-PL" sz="2400" dirty="0"/>
            </a:br>
            <a:r>
              <a:rPr lang="pl-PL" sz="2400" dirty="0"/>
              <a:t>także </a:t>
            </a:r>
            <a:r>
              <a:rPr lang="pl-PL" sz="2400" dirty="0">
                <a:solidFill>
                  <a:srgbClr val="FF0000"/>
                </a:solidFill>
              </a:rPr>
              <a:t>MUZYKA</a:t>
            </a:r>
            <a:r>
              <a:rPr lang="pl-PL" sz="2400" dirty="0"/>
              <a:t>, dzięki której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/>
              <a:t>mogli godnie sprawować </a:t>
            </a:r>
            <a:br>
              <a:rPr lang="pl-PL" sz="2400" dirty="0"/>
            </a:br>
            <a:r>
              <a:rPr lang="pl-PL" sz="2400" dirty="0"/>
              <a:t>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_ _ _ _ _ _ A</a:t>
            </a:r>
            <a:r>
              <a:rPr lang="pl-PL" sz="2400" dirty="0"/>
              <a:t> była najważniejszym 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938275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88697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r>
              <a:rPr lang="pl-PL" sz="2400" dirty="0">
                <a:solidFill>
                  <a:srgbClr val="FF0000"/>
                </a:solidFill>
              </a:rPr>
              <a:t>ZAKONY</a:t>
            </a:r>
            <a:r>
              <a:rPr lang="pl-PL" sz="2400" dirty="0"/>
              <a:t>. Szkoły najczęściej zakładano przy katedrach lub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MNICHAMI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RETORYKI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DIALEKTYKI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ARYTMETYKA</a:t>
            </a:r>
            <a:r>
              <a:rPr lang="pl-PL" sz="2400" dirty="0"/>
              <a:t>,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GEOMETRIA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ASTRONOMIA</a:t>
            </a:r>
            <a:r>
              <a:rPr lang="pl-PL" sz="2400" dirty="0"/>
              <a:t>. Ważnym przedmiotem była </a:t>
            </a:r>
            <a:br>
              <a:rPr lang="pl-PL" sz="2400" dirty="0"/>
            </a:br>
            <a:r>
              <a:rPr lang="pl-PL" sz="2400" dirty="0"/>
              <a:t>także </a:t>
            </a:r>
            <a:r>
              <a:rPr lang="pl-PL" sz="2400" dirty="0">
                <a:solidFill>
                  <a:srgbClr val="FF0000"/>
                </a:solidFill>
              </a:rPr>
              <a:t>MUZYKA</a:t>
            </a:r>
            <a:r>
              <a:rPr lang="pl-PL" sz="2400" dirty="0"/>
              <a:t>, dzięki której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/>
              <a:t>mogli godnie sprawować </a:t>
            </a:r>
            <a:br>
              <a:rPr lang="pl-PL" sz="2400" dirty="0"/>
            </a:br>
            <a:r>
              <a:rPr lang="pl-PL" sz="2400" dirty="0"/>
              <a:t>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RELIGIA </a:t>
            </a:r>
            <a:r>
              <a:rPr lang="pl-PL" sz="2400" dirty="0"/>
              <a:t>była najważniejszym </a:t>
            </a:r>
            <a:br>
              <a:rPr lang="pl-PL" sz="2400" dirty="0"/>
            </a:br>
            <a:r>
              <a:rPr lang="pl-PL" sz="2400" dirty="0"/>
              <a:t>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2983662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 _ _ _ _ _ A _ _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_ _ _ _ _ _ _ _ _ _ </a:t>
            </a: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_ _ _ _ _ _ __ _ A _ _</a:t>
            </a:r>
            <a:r>
              <a:rPr lang="pl-PL" sz="2400" dirty="0">
                <a:solidFill>
                  <a:schemeClr val="tx1"/>
                </a:solidFill>
              </a:rPr>
              <a:t> . 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_ _ _ _ _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A _ _ _ _ _</a:t>
            </a:r>
            <a:r>
              <a:rPr lang="pl-PL" sz="2400" dirty="0">
                <a:solidFill>
                  <a:schemeClr val="tx1"/>
                </a:solidFill>
              </a:rPr>
              <a:t>, czyli odpowiednio wyprawionej skórze zwierzęcej.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_ _ _ _ _ _ _</a:t>
            </a:r>
            <a:r>
              <a:rPr lang="pl-PL" sz="2400" dirty="0">
                <a:solidFill>
                  <a:schemeClr val="tx1"/>
                </a:solidFill>
              </a:rPr>
              <a:t> 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były warte 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30397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KLASZTORACH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_ _ _ _ _ _ _ _ _ _ </a:t>
            </a: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_ _ _ _ _ _ __ _ A _ _</a:t>
            </a:r>
            <a:r>
              <a:rPr lang="pl-PL" sz="2400" dirty="0">
                <a:solidFill>
                  <a:schemeClr val="tx1"/>
                </a:solidFill>
              </a:rPr>
              <a:t> . 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_ _ _ _ _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A _ _ _ _ _</a:t>
            </a:r>
            <a:r>
              <a:rPr lang="pl-PL" sz="2400" dirty="0">
                <a:solidFill>
                  <a:schemeClr val="tx1"/>
                </a:solidFill>
              </a:rPr>
              <a:t>, czyli odpowiednio wyprawionej skórze zwierzęcej.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_ _ _ _ _ _ _</a:t>
            </a:r>
            <a:r>
              <a:rPr lang="pl-PL" sz="2400" dirty="0">
                <a:solidFill>
                  <a:schemeClr val="tx1"/>
                </a:solidFill>
              </a:rPr>
              <a:t> 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były warte 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5868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KLASZTORACH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BIBLIOTEKI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_ _ _ _ _ _ __ _ A _ _</a:t>
            </a:r>
            <a:r>
              <a:rPr lang="pl-PL" sz="2400" dirty="0">
                <a:solidFill>
                  <a:schemeClr val="tx1"/>
                </a:solidFill>
              </a:rPr>
              <a:t> . 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_ _ _ _ _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A _ _ _ _ _</a:t>
            </a:r>
            <a:r>
              <a:rPr lang="pl-PL" sz="2400" dirty="0">
                <a:solidFill>
                  <a:schemeClr val="tx1"/>
                </a:solidFill>
              </a:rPr>
              <a:t>, czyli odpowiednio wyprawionej skórze zwierzęcej.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_ _ _ _ _ _ _</a:t>
            </a:r>
            <a:r>
              <a:rPr lang="pl-PL" sz="2400" dirty="0">
                <a:solidFill>
                  <a:schemeClr val="tx1"/>
                </a:solidFill>
              </a:rPr>
              <a:t> 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były warte 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02562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KLASZTORACH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BIBLIOTEKI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_ _ _ _ _ _ __ _ A _ _</a:t>
            </a:r>
            <a:r>
              <a:rPr lang="pl-PL" sz="2400" dirty="0">
                <a:solidFill>
                  <a:schemeClr val="tx1"/>
                </a:solidFill>
              </a:rPr>
              <a:t> . 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_ _ _ _ _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A _ _ _ _ _</a:t>
            </a:r>
            <a:r>
              <a:rPr lang="pl-PL" sz="2400" dirty="0">
                <a:solidFill>
                  <a:schemeClr val="tx1"/>
                </a:solidFill>
              </a:rPr>
              <a:t>, czyli odpowiednio wyprawionej skórze zwierzęcej.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_ _ _ _ _ _ _</a:t>
            </a:r>
            <a:r>
              <a:rPr lang="pl-PL" sz="2400" dirty="0">
                <a:solidFill>
                  <a:schemeClr val="tx1"/>
                </a:solidFill>
              </a:rPr>
              <a:t> 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były warte 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269940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KLASZTORACH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BIBLIOTEKI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_ _ _ _ _ _ __ _ A _ _</a:t>
            </a:r>
            <a:r>
              <a:rPr lang="pl-PL" sz="2400" dirty="0">
                <a:solidFill>
                  <a:schemeClr val="tx1"/>
                </a:solidFill>
              </a:rPr>
              <a:t> . 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_ _ _ _ _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A _ _ _ _ _</a:t>
            </a:r>
            <a:r>
              <a:rPr lang="pl-PL" sz="2400" dirty="0">
                <a:solidFill>
                  <a:schemeClr val="tx1"/>
                </a:solidFill>
              </a:rPr>
              <a:t>, czyli odpowiednio wyprawionej skórze zwierzęcej.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_ _ _ _ _ _ _</a:t>
            </a:r>
            <a:r>
              <a:rPr lang="pl-PL" sz="2400" dirty="0">
                <a:solidFill>
                  <a:schemeClr val="tx1"/>
                </a:solidFill>
              </a:rPr>
              <a:t> 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były warte 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03821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KLASZTORACH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BIBLIOTEKI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SKRYPTORIAMI</a:t>
            </a:r>
            <a:r>
              <a:rPr lang="pl-PL" sz="2400" dirty="0">
                <a:solidFill>
                  <a:schemeClr val="tx1"/>
                </a:solidFill>
              </a:rPr>
              <a:t>.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_ _ _ _ _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A _ _ _ _ _</a:t>
            </a:r>
            <a:r>
              <a:rPr lang="pl-PL" sz="2400" dirty="0">
                <a:solidFill>
                  <a:schemeClr val="tx1"/>
                </a:solidFill>
              </a:rPr>
              <a:t>, czyli odpowiednio wyprawionej skórze zwierzęcej.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_ _ _ _ _ _ _</a:t>
            </a:r>
            <a:r>
              <a:rPr lang="pl-PL" sz="2400" dirty="0">
                <a:solidFill>
                  <a:schemeClr val="tx1"/>
                </a:solidFill>
              </a:rPr>
              <a:t> 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były warte 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06316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959035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A _ _ _ _ </a:t>
            </a:r>
            <a:r>
              <a:rPr lang="pl-PL" sz="2400" dirty="0"/>
              <a:t>. Szkoły najczęściej zakładano przy katedrach lub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_ A _ _ _ _ _ A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_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_ _ _ _ _ A _ _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_ _ A _ _ _ _ _ _ _ 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 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, </a:t>
            </a:r>
            <a:r>
              <a:rPr lang="pl-PL" sz="2400" dirty="0">
                <a:solidFill>
                  <a:srgbClr val="FF0000"/>
                </a:solidFill>
              </a:rPr>
              <a:t>_ _ _ _ _ _ _ _ A</a:t>
            </a:r>
            <a:r>
              <a:rPr lang="pl-PL" sz="2400" dirty="0"/>
              <a:t> i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. Ważnym przedmiotem była także </a:t>
            </a:r>
            <a:r>
              <a:rPr lang="pl-PL" sz="2400" dirty="0">
                <a:solidFill>
                  <a:srgbClr val="FF0000"/>
                </a:solidFill>
              </a:rPr>
              <a:t>_ _ _ _ _ A</a:t>
            </a:r>
            <a:r>
              <a:rPr lang="pl-PL" sz="2400" dirty="0"/>
              <a:t> , dzięki której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/>
              <a:t>mogli godnie sprawować 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_ _ _ _ _ _ A</a:t>
            </a:r>
            <a:r>
              <a:rPr lang="pl-PL" sz="2400" dirty="0"/>
              <a:t> była najważniejszym 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4056904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KLASZTORACH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BIBLIOTEKI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SKRYPTORIAMI</a:t>
            </a:r>
            <a:r>
              <a:rPr lang="pl-PL" sz="2400" dirty="0">
                <a:solidFill>
                  <a:schemeClr val="tx1"/>
                </a:solidFill>
              </a:rPr>
              <a:t>.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DRUKU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A _ _ _ _ _</a:t>
            </a:r>
            <a:r>
              <a:rPr lang="pl-PL" sz="2400" dirty="0">
                <a:solidFill>
                  <a:schemeClr val="tx1"/>
                </a:solidFill>
              </a:rPr>
              <a:t>, czyli odpowiednio wyprawionej skórze zwierzęcej.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_ _ _ _ _ _ _</a:t>
            </a:r>
            <a:r>
              <a:rPr lang="pl-PL" sz="2400" dirty="0">
                <a:solidFill>
                  <a:schemeClr val="tx1"/>
                </a:solidFill>
              </a:rPr>
              <a:t> 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były warte 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52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KLASZTORACH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BIBLIOTEKI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SKRYPTORIAMI</a:t>
            </a:r>
            <a:r>
              <a:rPr lang="pl-PL" sz="2400" dirty="0">
                <a:solidFill>
                  <a:schemeClr val="tx1"/>
                </a:solidFill>
              </a:rPr>
              <a:t>.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DRUKU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PERGAMINIE</a:t>
            </a:r>
            <a:r>
              <a:rPr lang="pl-PL" sz="2400" dirty="0">
                <a:solidFill>
                  <a:schemeClr val="tx1"/>
                </a:solidFill>
              </a:rPr>
              <a:t>,</a:t>
            </a:r>
            <a:r>
              <a:rPr lang="pl-PL" sz="2400" dirty="0">
                <a:solidFill>
                  <a:srgbClr val="FF0000"/>
                </a:solidFill>
              </a:rPr>
              <a:t> </a:t>
            </a:r>
            <a:r>
              <a:rPr lang="pl-PL" sz="2400" dirty="0">
                <a:solidFill>
                  <a:schemeClr val="tx1"/>
                </a:solidFill>
              </a:rPr>
              <a:t>czyli odpowiednio wyprawionej skórze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zwierzęcej.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_ _ _ _ _ _ _</a:t>
            </a:r>
            <a:r>
              <a:rPr lang="pl-PL" sz="2400" dirty="0">
                <a:solidFill>
                  <a:schemeClr val="tx1"/>
                </a:solidFill>
              </a:rPr>
              <a:t> 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były warte 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986125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KLASZTORACH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BIBLIOTEKI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SKRYPTORIAMI</a:t>
            </a:r>
            <a:r>
              <a:rPr lang="pl-PL" sz="2400" dirty="0">
                <a:solidFill>
                  <a:schemeClr val="tx1"/>
                </a:solidFill>
              </a:rPr>
              <a:t>.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DRUKU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PERGAMINIE</a:t>
            </a:r>
            <a:r>
              <a:rPr lang="pl-PL" sz="2400" dirty="0">
                <a:solidFill>
                  <a:schemeClr val="tx1"/>
                </a:solidFill>
              </a:rPr>
              <a:t>,</a:t>
            </a:r>
            <a:r>
              <a:rPr lang="pl-PL" sz="2400" dirty="0">
                <a:solidFill>
                  <a:srgbClr val="FF0000"/>
                </a:solidFill>
              </a:rPr>
              <a:t> </a:t>
            </a:r>
            <a:r>
              <a:rPr lang="pl-PL" sz="2400" dirty="0">
                <a:solidFill>
                  <a:schemeClr val="tx1"/>
                </a:solidFill>
              </a:rPr>
              <a:t>czyli odpowiednio wyprawionej skórze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zwierzęcej.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_ _ _ _ _ _ _</a:t>
            </a:r>
            <a:r>
              <a:rPr lang="pl-PL" sz="2400" dirty="0">
                <a:solidFill>
                  <a:schemeClr val="tx1"/>
                </a:solidFill>
              </a:rPr>
              <a:t> 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były warte 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713456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KLASZTORACH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BIBLIOTEKI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SKRYPTORIAMI</a:t>
            </a:r>
            <a:r>
              <a:rPr lang="pl-PL" sz="2400" dirty="0">
                <a:solidFill>
                  <a:schemeClr val="tx1"/>
                </a:solidFill>
              </a:rPr>
              <a:t>.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DRUKU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PERGAMINIE</a:t>
            </a:r>
            <a:r>
              <a:rPr lang="pl-PL" sz="2400" dirty="0">
                <a:solidFill>
                  <a:schemeClr val="tx1"/>
                </a:solidFill>
              </a:rPr>
              <a:t>,</a:t>
            </a:r>
            <a:r>
              <a:rPr lang="pl-PL" sz="2400" dirty="0">
                <a:solidFill>
                  <a:srgbClr val="FF0000"/>
                </a:solidFill>
              </a:rPr>
              <a:t> </a:t>
            </a:r>
            <a:r>
              <a:rPr lang="pl-PL" sz="2400" dirty="0">
                <a:solidFill>
                  <a:schemeClr val="tx1"/>
                </a:solidFill>
              </a:rPr>
              <a:t>czyli odpowiednio wyprawionej skórze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zwierzęcej.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KSIĄŻKI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_ _ _ _ _ _ _</a:t>
            </a:r>
            <a:r>
              <a:rPr lang="pl-PL" sz="2400" dirty="0">
                <a:solidFill>
                  <a:schemeClr val="tx1"/>
                </a:solidFill>
              </a:rPr>
              <a:t> 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były warte 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82689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KLASZTORACH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BIBLIOTEKI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SKRYPTORIAMI</a:t>
            </a:r>
            <a:r>
              <a:rPr lang="pl-PL" sz="2400" dirty="0">
                <a:solidFill>
                  <a:schemeClr val="tx1"/>
                </a:solidFill>
              </a:rPr>
              <a:t>.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DRUKU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PERGAMINIE</a:t>
            </a:r>
            <a:r>
              <a:rPr lang="pl-PL" sz="2400" dirty="0">
                <a:solidFill>
                  <a:schemeClr val="tx1"/>
                </a:solidFill>
              </a:rPr>
              <a:t>,</a:t>
            </a:r>
            <a:r>
              <a:rPr lang="pl-PL" sz="2400" dirty="0">
                <a:solidFill>
                  <a:srgbClr val="FF0000"/>
                </a:solidFill>
              </a:rPr>
              <a:t> </a:t>
            </a:r>
            <a:r>
              <a:rPr lang="pl-PL" sz="2400" dirty="0">
                <a:solidFill>
                  <a:schemeClr val="tx1"/>
                </a:solidFill>
              </a:rPr>
              <a:t>czyli odpowiednio wyprawionej skórze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zwierzęcej.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KSIĄŻKI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KSIĄŻKĄ </a:t>
            </a:r>
            <a:r>
              <a:rPr lang="pl-PL" sz="2400" dirty="0">
                <a:solidFill>
                  <a:schemeClr val="tx1"/>
                </a:solidFill>
              </a:rPr>
              <a:t>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były warte 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29380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98346-0758-440C-BCDF-DF315642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Średniowieczne 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B175A-6D9A-4096-9C7B-A56F7DDF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W wielu </a:t>
            </a:r>
            <a:r>
              <a:rPr lang="pl-PL" sz="2400" dirty="0">
                <a:solidFill>
                  <a:srgbClr val="FF0000"/>
                </a:solidFill>
              </a:rPr>
              <a:t>KLASZTORACH </a:t>
            </a:r>
            <a:r>
              <a:rPr lang="pl-PL" sz="2400" dirty="0">
                <a:solidFill>
                  <a:schemeClr val="tx1"/>
                </a:solidFill>
              </a:rPr>
              <a:t>znajdowały się </a:t>
            </a:r>
            <a:r>
              <a:rPr lang="pl-PL" sz="2400" dirty="0">
                <a:solidFill>
                  <a:srgbClr val="FF0000"/>
                </a:solidFill>
              </a:rPr>
              <a:t>BIBLIOTEKI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potrzebne do uprawiania nauki i sprawowania liturgii. Gromadzono tam różne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, które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przepisywali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specjalnych pomieszczeniach, zwanych </a:t>
            </a:r>
            <a:r>
              <a:rPr lang="pl-PL" sz="2400" dirty="0">
                <a:solidFill>
                  <a:srgbClr val="FF0000"/>
                </a:solidFill>
              </a:rPr>
              <a:t>SKRYPTORIAMI</a:t>
            </a:r>
            <a:r>
              <a:rPr lang="pl-PL" sz="2400" dirty="0">
                <a:solidFill>
                  <a:schemeClr val="tx1"/>
                </a:solidFill>
              </a:rPr>
              <a:t>.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To przepisywanie nie było karą, ale konieczną pracą, ponieważ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 średniowieczu nie znano jeszcze </a:t>
            </a:r>
            <a:r>
              <a:rPr lang="pl-PL" sz="2400" dirty="0">
                <a:solidFill>
                  <a:srgbClr val="FF0000"/>
                </a:solidFill>
              </a:rPr>
              <a:t>DRUKU</a:t>
            </a:r>
            <a:r>
              <a:rPr lang="pl-PL" sz="2400" dirty="0">
                <a:solidFill>
                  <a:schemeClr val="tx1"/>
                </a:solidFill>
              </a:rPr>
              <a:t>. Teksty spisywano na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PERGAMINIE</a:t>
            </a:r>
            <a:r>
              <a:rPr lang="pl-PL" sz="2400" dirty="0">
                <a:solidFill>
                  <a:schemeClr val="tx1"/>
                </a:solidFill>
              </a:rPr>
              <a:t>,</a:t>
            </a:r>
            <a:r>
              <a:rPr lang="pl-PL" sz="2400" dirty="0">
                <a:solidFill>
                  <a:srgbClr val="FF0000"/>
                </a:solidFill>
              </a:rPr>
              <a:t> </a:t>
            </a:r>
            <a:r>
              <a:rPr lang="pl-PL" sz="2400" dirty="0">
                <a:solidFill>
                  <a:schemeClr val="tx1"/>
                </a:solidFill>
              </a:rPr>
              <a:t>czyli odpowiednio wyprawionej skórze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zwierzęcej. </a:t>
            </a:r>
            <a:r>
              <a:rPr lang="pl-PL" sz="2400" dirty="0">
                <a:solidFill>
                  <a:srgbClr val="FF0000"/>
                </a:solidFill>
              </a:rPr>
              <a:t>MNISI </a:t>
            </a:r>
            <a:r>
              <a:rPr lang="pl-PL" sz="2400" dirty="0">
                <a:solidFill>
                  <a:schemeClr val="tx1"/>
                </a:solidFill>
              </a:rPr>
              <a:t>ozdabiali także niektóre </a:t>
            </a:r>
            <a:r>
              <a:rPr lang="pl-PL" sz="2400" dirty="0">
                <a:solidFill>
                  <a:srgbClr val="FF0000"/>
                </a:solidFill>
              </a:rPr>
              <a:t>KSIĄŻKI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ręcznie, czyli je iluminowali. Praca nad jedną </a:t>
            </a:r>
            <a:r>
              <a:rPr lang="pl-PL" sz="2400" dirty="0">
                <a:solidFill>
                  <a:srgbClr val="FF0000"/>
                </a:solidFill>
              </a:rPr>
              <a:t>KSIĄŻKĄ </a:t>
            </a:r>
            <a:r>
              <a:rPr lang="pl-PL" sz="2400" dirty="0">
                <a:solidFill>
                  <a:schemeClr val="tx1"/>
                </a:solidFill>
              </a:rPr>
              <a:t>trwała nieraz wiele tygodni, dlatego niektóre </a:t>
            </a:r>
            <a:r>
              <a:rPr lang="pl-PL" sz="2400" dirty="0">
                <a:solidFill>
                  <a:srgbClr val="FF0000"/>
                </a:solidFill>
              </a:rPr>
              <a:t>KSIĄŻKI </a:t>
            </a:r>
            <a:r>
              <a:rPr lang="pl-PL" sz="2400" dirty="0">
                <a:solidFill>
                  <a:schemeClr val="tx1"/>
                </a:solidFill>
              </a:rPr>
              <a:t>były warte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więcej niż cała wieś.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18734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26D814-8C88-43C6-80CC-334093A1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Lekcje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764BA5-E940-443B-A70B-FB486ADFB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29374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Średniowieczna lekcja rozpoczynała się dość długą </a:t>
            </a: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>
                <a:solidFill>
                  <a:schemeClr val="tx1"/>
                </a:solidFill>
              </a:rPr>
              <a:t>. Następnie uczniowie byli odpytywani przez </a:t>
            </a:r>
            <a:r>
              <a:rPr lang="pl-PL" sz="2400" dirty="0">
                <a:solidFill>
                  <a:srgbClr val="FF0000"/>
                </a:solidFill>
              </a:rPr>
              <a:t>_ A _ _ _ _ _ _ _ _ A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 materiału zadanego poprzednio. Później </a:t>
            </a:r>
            <a:r>
              <a:rPr lang="pl-PL" sz="2400" dirty="0">
                <a:solidFill>
                  <a:srgbClr val="FF0000"/>
                </a:solidFill>
              </a:rPr>
              <a:t>_ A _ _ _ _ _ _ _ _ _ </a:t>
            </a:r>
            <a:r>
              <a:rPr lang="pl-PL" sz="2400" dirty="0">
                <a:solidFill>
                  <a:schemeClr val="tx1"/>
                </a:solidFill>
              </a:rPr>
              <a:t>tłumaczył nową lekcję i pomagał nauczyć się jej na </a:t>
            </a:r>
            <a:r>
              <a:rPr lang="pl-PL" sz="2400" dirty="0">
                <a:solidFill>
                  <a:srgbClr val="FF0000"/>
                </a:solidFill>
              </a:rPr>
              <a:t>_ A _ _ _ _ </a:t>
            </a:r>
            <a:r>
              <a:rPr lang="pl-PL" sz="2400" dirty="0">
                <a:solidFill>
                  <a:schemeClr val="tx1"/>
                </a:solidFill>
              </a:rPr>
              <a:t>, ponieważ rzadko który uczeń miał własne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. Autorytet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A _ _ _ _ _ _ _ _ A </a:t>
            </a:r>
            <a:r>
              <a:rPr lang="pl-PL" sz="2400" dirty="0">
                <a:solidFill>
                  <a:schemeClr val="tx1"/>
                </a:solidFill>
              </a:rPr>
              <a:t>był niepodważalny. Mógł on także stosować kary cielesne. Większość uczniów uczyła się jednak chętnie i nie trzeba było tego robić. Po prostu ludzie znali wtedy wartość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>
                <a:solidFill>
                  <a:schemeClr val="tx1"/>
                </a:solidFill>
              </a:rPr>
              <a:t>. Na koniec lekcji </a:t>
            </a:r>
            <a:r>
              <a:rPr lang="pl-PL" sz="2400" dirty="0">
                <a:solidFill>
                  <a:srgbClr val="FF0000"/>
                </a:solidFill>
              </a:rPr>
              <a:t>_ A _ _ _ _ _ _ _ _</a:t>
            </a:r>
            <a:r>
              <a:rPr lang="pl-PL" sz="2400" dirty="0">
                <a:solidFill>
                  <a:schemeClr val="tx1"/>
                </a:solidFill>
              </a:rPr>
              <a:t> zadawał nowy materiał do powtórzenia w domu i kończył spotkanie kolejną rozbudowaną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8539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26D814-8C88-43C6-80CC-334093A1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Lekcje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764BA5-E940-443B-A70B-FB486ADFB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902764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Średniowieczna lekcja rozpoczynała się dość długą </a:t>
            </a:r>
            <a:r>
              <a:rPr lang="pl-PL" sz="2400" dirty="0">
                <a:solidFill>
                  <a:srgbClr val="FF0000"/>
                </a:solidFill>
              </a:rPr>
              <a:t>MODLITWĄ</a:t>
            </a:r>
            <a:r>
              <a:rPr lang="pl-PL" sz="2400" dirty="0">
                <a:solidFill>
                  <a:schemeClr val="tx1"/>
                </a:solidFill>
              </a:rPr>
              <a:t>. Następnie uczniowie byli odpytywani przez </a:t>
            </a:r>
            <a:r>
              <a:rPr lang="pl-PL" sz="2400" dirty="0">
                <a:solidFill>
                  <a:srgbClr val="FF0000"/>
                </a:solidFill>
              </a:rPr>
              <a:t>_ A _ _ _ _ _ _ _ _ A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 materiału zadanego poprzednio. Później </a:t>
            </a:r>
            <a:r>
              <a:rPr lang="pl-PL" sz="2400" dirty="0">
                <a:solidFill>
                  <a:srgbClr val="FF0000"/>
                </a:solidFill>
              </a:rPr>
              <a:t>_ A _ _ _ _ _ _ _ _ _ </a:t>
            </a:r>
            <a:r>
              <a:rPr lang="pl-PL" sz="2400" dirty="0">
                <a:solidFill>
                  <a:schemeClr val="tx1"/>
                </a:solidFill>
              </a:rPr>
              <a:t>tłumaczył nową lekcję i pomagał nauczyć się jej na </a:t>
            </a:r>
            <a:r>
              <a:rPr lang="pl-PL" sz="2400" dirty="0">
                <a:solidFill>
                  <a:srgbClr val="FF0000"/>
                </a:solidFill>
              </a:rPr>
              <a:t>_ A _ _ _ _ </a:t>
            </a:r>
            <a:r>
              <a:rPr lang="pl-PL" sz="2400" dirty="0">
                <a:solidFill>
                  <a:schemeClr val="tx1"/>
                </a:solidFill>
              </a:rPr>
              <a:t>, ponieważ rzadko który uczeń miał własne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. Autorytet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A _ _ _ _ _ _ _ _ A </a:t>
            </a:r>
            <a:r>
              <a:rPr lang="pl-PL" sz="2400" dirty="0">
                <a:solidFill>
                  <a:schemeClr val="tx1"/>
                </a:solidFill>
              </a:rPr>
              <a:t>był niepodważalny. Mógł on także stosować kary cielesne. Większość uczniów uczyła się jednak chętnie i nie trzeba było tego robić. Po prostu ludzie znali wtedy wartość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>
                <a:solidFill>
                  <a:schemeClr val="tx1"/>
                </a:solidFill>
              </a:rPr>
              <a:t>. Na koniec lekcji </a:t>
            </a:r>
            <a:r>
              <a:rPr lang="pl-PL" sz="2400" dirty="0">
                <a:solidFill>
                  <a:srgbClr val="FF0000"/>
                </a:solidFill>
              </a:rPr>
              <a:t>_ A _ _ _ _ _ _ _ _</a:t>
            </a:r>
            <a:r>
              <a:rPr lang="pl-PL" sz="2400" dirty="0">
                <a:solidFill>
                  <a:schemeClr val="tx1"/>
                </a:solidFill>
              </a:rPr>
              <a:t> zadawał nowy materiał do powtórzenia w domu i kończył spotkanie kolejną rozbudowaną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0978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26D814-8C88-43C6-80CC-334093A1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Lekcje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764BA5-E940-443B-A70B-FB486ADFB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930900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Średniowieczna lekcja rozpoczynała się dość długą </a:t>
            </a:r>
            <a:r>
              <a:rPr lang="pl-PL" sz="2400" dirty="0">
                <a:solidFill>
                  <a:srgbClr val="FF0000"/>
                </a:solidFill>
              </a:rPr>
              <a:t>MODLITWĄ</a:t>
            </a:r>
            <a:r>
              <a:rPr lang="pl-PL" sz="2400" dirty="0">
                <a:solidFill>
                  <a:schemeClr val="tx1"/>
                </a:solidFill>
              </a:rPr>
              <a:t>. Następnie uczniowie byli odpytywani przez </a:t>
            </a:r>
            <a:r>
              <a:rPr lang="pl-PL" sz="2400" dirty="0">
                <a:solidFill>
                  <a:srgbClr val="FF0000"/>
                </a:solidFill>
              </a:rPr>
              <a:t>NAUCZYCIELA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 materiału zadanego poprzednio. Później </a:t>
            </a:r>
            <a:r>
              <a:rPr lang="pl-PL" sz="2400" dirty="0">
                <a:solidFill>
                  <a:srgbClr val="FF0000"/>
                </a:solidFill>
              </a:rPr>
              <a:t>_ A _ _ _ _ _ _ _ _ _ </a:t>
            </a:r>
            <a:r>
              <a:rPr lang="pl-PL" sz="2400" dirty="0">
                <a:solidFill>
                  <a:schemeClr val="tx1"/>
                </a:solidFill>
              </a:rPr>
              <a:t>tłumaczył nową lekcję i pomagał nauczyć się jej na </a:t>
            </a:r>
            <a:r>
              <a:rPr lang="pl-PL" sz="2400" dirty="0">
                <a:solidFill>
                  <a:srgbClr val="FF0000"/>
                </a:solidFill>
              </a:rPr>
              <a:t>_ A _ _ _ _ </a:t>
            </a:r>
            <a:r>
              <a:rPr lang="pl-PL" sz="2400" dirty="0">
                <a:solidFill>
                  <a:schemeClr val="tx1"/>
                </a:solidFill>
              </a:rPr>
              <a:t>, ponieważ rzadko który uczeń miał własne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. Autorytet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A _ _ _ _ _ _ _ _ A </a:t>
            </a:r>
            <a:r>
              <a:rPr lang="pl-PL" sz="2400" dirty="0">
                <a:solidFill>
                  <a:schemeClr val="tx1"/>
                </a:solidFill>
              </a:rPr>
              <a:t>był niepodważalny. Mógł on także stosować kary cielesne. Większość uczniów uczyła się jednak chętnie i nie trzeba było tego robić. Po prostu ludzie znali wtedy wartość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>
                <a:solidFill>
                  <a:schemeClr val="tx1"/>
                </a:solidFill>
              </a:rPr>
              <a:t>. Na koniec lekcji </a:t>
            </a:r>
            <a:r>
              <a:rPr lang="pl-PL" sz="2400" dirty="0">
                <a:solidFill>
                  <a:srgbClr val="FF0000"/>
                </a:solidFill>
              </a:rPr>
              <a:t>_ A _ _ _ _ _ _ _ _</a:t>
            </a:r>
            <a:r>
              <a:rPr lang="pl-PL" sz="2400" dirty="0">
                <a:solidFill>
                  <a:schemeClr val="tx1"/>
                </a:solidFill>
              </a:rPr>
              <a:t> zadawał nowy materiał do powtórzenia w domu i kończył spotkanie kolejną rozbudowaną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634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26D814-8C88-43C6-80CC-334093A1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Lekcje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764BA5-E940-443B-A70B-FB486ADFB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043441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Średniowieczna lekcja rozpoczynała się dość długą </a:t>
            </a:r>
            <a:r>
              <a:rPr lang="pl-PL" sz="2400" dirty="0">
                <a:solidFill>
                  <a:srgbClr val="FF0000"/>
                </a:solidFill>
              </a:rPr>
              <a:t>MODLITWĄ</a:t>
            </a:r>
            <a:r>
              <a:rPr lang="pl-PL" sz="2400" dirty="0">
                <a:solidFill>
                  <a:schemeClr val="tx1"/>
                </a:solidFill>
              </a:rPr>
              <a:t>. Następnie uczniowie byli odpytywani przez </a:t>
            </a:r>
            <a:r>
              <a:rPr lang="pl-PL" sz="2400" dirty="0">
                <a:solidFill>
                  <a:srgbClr val="FF0000"/>
                </a:solidFill>
              </a:rPr>
              <a:t>NAUCZYCIELA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 materiału zadanego poprzednio. Później </a:t>
            </a:r>
            <a:r>
              <a:rPr lang="pl-PL" sz="2400" dirty="0">
                <a:solidFill>
                  <a:srgbClr val="FF0000"/>
                </a:solidFill>
              </a:rPr>
              <a:t>NAUCZYCIEL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tłumaczył nową lekcję i pomagał nauczyć się jej na </a:t>
            </a:r>
            <a:r>
              <a:rPr lang="pl-PL" sz="2400" dirty="0">
                <a:solidFill>
                  <a:srgbClr val="FF0000"/>
                </a:solidFill>
              </a:rPr>
              <a:t>_ A _ _ _ _ </a:t>
            </a:r>
            <a:r>
              <a:rPr lang="pl-PL" sz="2400" dirty="0">
                <a:solidFill>
                  <a:schemeClr val="tx1"/>
                </a:solidFill>
              </a:rPr>
              <a:t>, ponieważ rzadko który uczeń miał własne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. Autorytet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A _ _ _ _ _ _ _ _ A </a:t>
            </a:r>
            <a:r>
              <a:rPr lang="pl-PL" sz="2400" dirty="0">
                <a:solidFill>
                  <a:schemeClr val="tx1"/>
                </a:solidFill>
              </a:rPr>
              <a:t>był niepodważalny. Mógł on także stosować kary cielesne. Większość uczniów uczyła się jednak chętnie i nie trzeba było tego robić. Po prostu ludzie znali wtedy wartość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>
                <a:solidFill>
                  <a:schemeClr val="tx1"/>
                </a:solidFill>
              </a:rPr>
              <a:t>. Na koniec lekcji </a:t>
            </a:r>
            <a:r>
              <a:rPr lang="pl-PL" sz="2400" dirty="0">
                <a:solidFill>
                  <a:srgbClr val="FF0000"/>
                </a:solidFill>
              </a:rPr>
              <a:t>_ A _ _ _ _ _ _ _ _</a:t>
            </a:r>
            <a:r>
              <a:rPr lang="pl-PL" sz="2400" dirty="0">
                <a:solidFill>
                  <a:schemeClr val="tx1"/>
                </a:solidFill>
              </a:rPr>
              <a:t> zadawał nowy materiał do powtórzenia w domu i kończył spotkanie kolejną rozbudowaną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58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959035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ZAKONY</a:t>
            </a:r>
            <a:r>
              <a:rPr lang="pl-PL" sz="2400" dirty="0"/>
              <a:t>. Szkoły najczęściej zakładano przy katedrach lub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_ A _ _ _ _ _ A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_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_ _ _ _ _ A _ _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_ _ A _ _ _ _ _ _ _ 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 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, </a:t>
            </a:r>
            <a:r>
              <a:rPr lang="pl-PL" sz="2400" dirty="0">
                <a:solidFill>
                  <a:srgbClr val="FF0000"/>
                </a:solidFill>
              </a:rPr>
              <a:t>_ _ _ _ _ _ _ _ A</a:t>
            </a:r>
            <a:r>
              <a:rPr lang="pl-PL" sz="2400" dirty="0"/>
              <a:t> i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. Ważnym przedmiotem była także </a:t>
            </a:r>
            <a:r>
              <a:rPr lang="pl-PL" sz="2400" dirty="0">
                <a:solidFill>
                  <a:srgbClr val="FF0000"/>
                </a:solidFill>
              </a:rPr>
              <a:t>_ _ _ _ _ A</a:t>
            </a:r>
            <a:r>
              <a:rPr lang="pl-PL" sz="2400" dirty="0"/>
              <a:t> , dzięki której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/>
              <a:t>mogli godnie sprawować 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_ _ _ _ _ _ A</a:t>
            </a:r>
            <a:r>
              <a:rPr lang="pl-PL" sz="2400" dirty="0"/>
              <a:t> była najważniejszym 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2403048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26D814-8C88-43C6-80CC-334093A1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Lekcje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764BA5-E940-443B-A70B-FB486ADFB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902764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Średniowieczna lekcja rozpoczynała się dość długą </a:t>
            </a:r>
            <a:r>
              <a:rPr lang="pl-PL" sz="2400" dirty="0">
                <a:solidFill>
                  <a:srgbClr val="FF0000"/>
                </a:solidFill>
              </a:rPr>
              <a:t>MODLITWĄ</a:t>
            </a:r>
            <a:r>
              <a:rPr lang="pl-PL" sz="2400" dirty="0">
                <a:solidFill>
                  <a:schemeClr val="tx1"/>
                </a:solidFill>
              </a:rPr>
              <a:t>. Następnie uczniowie byli odpytywani przez </a:t>
            </a:r>
            <a:r>
              <a:rPr lang="pl-PL" sz="2400" dirty="0">
                <a:solidFill>
                  <a:srgbClr val="FF0000"/>
                </a:solidFill>
              </a:rPr>
              <a:t>NAUCZYCIELA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 materiału zadanego poprzednio. Później </a:t>
            </a:r>
            <a:r>
              <a:rPr lang="pl-PL" sz="2400" dirty="0">
                <a:solidFill>
                  <a:srgbClr val="FF0000"/>
                </a:solidFill>
              </a:rPr>
              <a:t>NAUCZYCIEL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tłumaczył nową lekcję i pomagał nauczyć się jej na </a:t>
            </a:r>
            <a:r>
              <a:rPr lang="pl-PL" sz="2400" dirty="0">
                <a:solidFill>
                  <a:srgbClr val="FF0000"/>
                </a:solidFill>
              </a:rPr>
              <a:t>PAMIĘĆ</a:t>
            </a:r>
            <a:r>
              <a:rPr lang="pl-PL" sz="2400" dirty="0">
                <a:solidFill>
                  <a:schemeClr val="tx1"/>
                </a:solidFill>
              </a:rPr>
              <a:t>, ponieważ rzadko który uczeń miał własne </a:t>
            </a:r>
            <a:r>
              <a:rPr lang="pl-PL" sz="2400" dirty="0">
                <a:solidFill>
                  <a:srgbClr val="FF0000"/>
                </a:solidFill>
              </a:rPr>
              <a:t>_ _ _ _ _ _ _ </a:t>
            </a:r>
            <a:r>
              <a:rPr lang="pl-PL" sz="2400" dirty="0">
                <a:solidFill>
                  <a:schemeClr val="tx1"/>
                </a:solidFill>
              </a:rPr>
              <a:t>. Autorytet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A _ _ _ _ _ _ _ _ A </a:t>
            </a:r>
            <a:r>
              <a:rPr lang="pl-PL" sz="2400" dirty="0">
                <a:solidFill>
                  <a:schemeClr val="tx1"/>
                </a:solidFill>
              </a:rPr>
              <a:t>był niepodważalny. Mógł on także stosować kary cielesne. Większość uczniów uczyła się jednak chętnie i nie trzeba było tego robić. Po prostu ludzie znali wtedy wartość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>
                <a:solidFill>
                  <a:schemeClr val="tx1"/>
                </a:solidFill>
              </a:rPr>
              <a:t>. Na koniec lekcji </a:t>
            </a:r>
            <a:r>
              <a:rPr lang="pl-PL" sz="2400" dirty="0">
                <a:solidFill>
                  <a:srgbClr val="FF0000"/>
                </a:solidFill>
              </a:rPr>
              <a:t>_ A _ _ _ _ _ _ _ _</a:t>
            </a:r>
            <a:r>
              <a:rPr lang="pl-PL" sz="2400" dirty="0">
                <a:solidFill>
                  <a:schemeClr val="tx1"/>
                </a:solidFill>
              </a:rPr>
              <a:t> zadawał nowy materiał do powtórzenia w domu i kończył spotkanie kolejną rozbudowaną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10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26D814-8C88-43C6-80CC-334093A1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Lekcje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764BA5-E940-443B-A70B-FB486ADFB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74630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Średniowieczna lekcja rozpoczynała się dość długą </a:t>
            </a:r>
            <a:r>
              <a:rPr lang="pl-PL" sz="2400" dirty="0">
                <a:solidFill>
                  <a:srgbClr val="FF0000"/>
                </a:solidFill>
              </a:rPr>
              <a:t>MODLITWĄ</a:t>
            </a:r>
            <a:r>
              <a:rPr lang="pl-PL" sz="2400" dirty="0">
                <a:solidFill>
                  <a:schemeClr val="tx1"/>
                </a:solidFill>
              </a:rPr>
              <a:t>. Następnie uczniowie byli odpytywani przez </a:t>
            </a:r>
            <a:r>
              <a:rPr lang="pl-PL" sz="2400" dirty="0">
                <a:solidFill>
                  <a:srgbClr val="FF0000"/>
                </a:solidFill>
              </a:rPr>
              <a:t>NAUCZYCIELA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 materiału zadanego poprzednio. Później </a:t>
            </a:r>
            <a:r>
              <a:rPr lang="pl-PL" sz="2400" dirty="0">
                <a:solidFill>
                  <a:srgbClr val="FF0000"/>
                </a:solidFill>
              </a:rPr>
              <a:t>NAUCZYCIEL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tłumaczył nową lekcję i pomagał nauczyć się jej na </a:t>
            </a:r>
            <a:r>
              <a:rPr lang="pl-PL" sz="2400" dirty="0">
                <a:solidFill>
                  <a:srgbClr val="FF0000"/>
                </a:solidFill>
              </a:rPr>
              <a:t>PAMIĘĆ</a:t>
            </a:r>
            <a:r>
              <a:rPr lang="pl-PL" sz="2400" dirty="0">
                <a:solidFill>
                  <a:schemeClr val="tx1"/>
                </a:solidFill>
              </a:rPr>
              <a:t>, ponieważ rzadko który uczeń miał własne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. Autorytet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A _ _ _ _ _ _ _ _ A </a:t>
            </a:r>
            <a:r>
              <a:rPr lang="pl-PL" sz="2400" dirty="0">
                <a:solidFill>
                  <a:schemeClr val="tx1"/>
                </a:solidFill>
              </a:rPr>
              <a:t>był niepodważalny. Mógł on także stosować kary cielesne. Większość uczniów uczyła się jednak chętnie i nie trzeba było tego robić. Po prostu ludzie znali wtedy wartość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>
                <a:solidFill>
                  <a:schemeClr val="tx1"/>
                </a:solidFill>
              </a:rPr>
              <a:t>. Na koniec lekcji </a:t>
            </a:r>
            <a:r>
              <a:rPr lang="pl-PL" sz="2400" dirty="0">
                <a:solidFill>
                  <a:srgbClr val="FF0000"/>
                </a:solidFill>
              </a:rPr>
              <a:t>_ A _ _ _ _ _ _ _ _</a:t>
            </a:r>
            <a:r>
              <a:rPr lang="pl-PL" sz="2400" dirty="0">
                <a:solidFill>
                  <a:schemeClr val="tx1"/>
                </a:solidFill>
              </a:rPr>
              <a:t> zadawał nowy materiał do powtórzenia w domu i kończył spotkanie kolejną rozbudowaną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744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26D814-8C88-43C6-80CC-334093A1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Lekcje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764BA5-E940-443B-A70B-FB486ADFB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74630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Średniowieczna lekcja rozpoczynała się dość długą </a:t>
            </a:r>
            <a:r>
              <a:rPr lang="pl-PL" sz="2400" dirty="0">
                <a:solidFill>
                  <a:srgbClr val="FF0000"/>
                </a:solidFill>
              </a:rPr>
              <a:t>MODLITWĄ</a:t>
            </a:r>
            <a:r>
              <a:rPr lang="pl-PL" sz="2400" dirty="0">
                <a:solidFill>
                  <a:schemeClr val="tx1"/>
                </a:solidFill>
              </a:rPr>
              <a:t>. Następnie uczniowie byli odpytywani przez </a:t>
            </a:r>
            <a:r>
              <a:rPr lang="pl-PL" sz="2400" dirty="0">
                <a:solidFill>
                  <a:srgbClr val="FF0000"/>
                </a:solidFill>
              </a:rPr>
              <a:t>NAUCZYCIELA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 materiału zadanego poprzednio. Później </a:t>
            </a:r>
            <a:r>
              <a:rPr lang="pl-PL" sz="2400" dirty="0">
                <a:solidFill>
                  <a:srgbClr val="FF0000"/>
                </a:solidFill>
              </a:rPr>
              <a:t>NAUCZYCIEL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tłumaczył nową lekcję i pomagał nauczyć się jej na </a:t>
            </a:r>
            <a:r>
              <a:rPr lang="pl-PL" sz="2400" dirty="0">
                <a:solidFill>
                  <a:srgbClr val="FF0000"/>
                </a:solidFill>
              </a:rPr>
              <a:t>PAMIĘĆ</a:t>
            </a:r>
            <a:r>
              <a:rPr lang="pl-PL" sz="2400" dirty="0">
                <a:solidFill>
                  <a:schemeClr val="tx1"/>
                </a:solidFill>
              </a:rPr>
              <a:t>, ponieważ rzadko który uczeń miał własne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. Autorytet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NAUCZYCIELA </a:t>
            </a:r>
            <a:r>
              <a:rPr lang="pl-PL" sz="2400" dirty="0">
                <a:solidFill>
                  <a:schemeClr val="tx1"/>
                </a:solidFill>
              </a:rPr>
              <a:t>był niepodważalny. Mógł on także stosować kary cielesne. Większość uczniów uczyła się jednak chętnie i nie trzeba było tego robić. Po prostu ludzie znali wtedy wartość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>
                <a:solidFill>
                  <a:schemeClr val="tx1"/>
                </a:solidFill>
              </a:rPr>
              <a:t>. Na koniec lekcji </a:t>
            </a:r>
            <a:r>
              <a:rPr lang="pl-PL" sz="2400" dirty="0">
                <a:solidFill>
                  <a:srgbClr val="FF0000"/>
                </a:solidFill>
              </a:rPr>
              <a:t>_ A _ _ _ _ _ _ _ _</a:t>
            </a:r>
            <a:r>
              <a:rPr lang="pl-PL" sz="2400" dirty="0">
                <a:solidFill>
                  <a:schemeClr val="tx1"/>
                </a:solidFill>
              </a:rPr>
              <a:t> zadawał nowy materiał do powtórzenia w domu i kończył spotkanie kolejną rozbudowaną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4750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26D814-8C88-43C6-80CC-334093A1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Lekcje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764BA5-E940-443B-A70B-FB486ADFB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04291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Średniowieczna lekcja rozpoczynała się dość długą </a:t>
            </a:r>
            <a:r>
              <a:rPr lang="pl-PL" sz="2400" dirty="0">
                <a:solidFill>
                  <a:srgbClr val="FF0000"/>
                </a:solidFill>
              </a:rPr>
              <a:t>MODLITWĄ</a:t>
            </a:r>
            <a:r>
              <a:rPr lang="pl-PL" sz="2400" dirty="0">
                <a:solidFill>
                  <a:schemeClr val="tx1"/>
                </a:solidFill>
              </a:rPr>
              <a:t>. Następnie uczniowie byli odpytywani przez </a:t>
            </a:r>
            <a:r>
              <a:rPr lang="pl-PL" sz="2400" dirty="0">
                <a:solidFill>
                  <a:srgbClr val="FF0000"/>
                </a:solidFill>
              </a:rPr>
              <a:t>NAUCZYCIELA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 materiału zadanego poprzednio. Później </a:t>
            </a:r>
            <a:r>
              <a:rPr lang="pl-PL" sz="2400" dirty="0">
                <a:solidFill>
                  <a:srgbClr val="FF0000"/>
                </a:solidFill>
              </a:rPr>
              <a:t>NAUCZYCIEL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tłumaczył nową lekcję i pomagał nauczyć się jej na </a:t>
            </a:r>
            <a:r>
              <a:rPr lang="pl-PL" sz="2400" dirty="0">
                <a:solidFill>
                  <a:srgbClr val="FF0000"/>
                </a:solidFill>
              </a:rPr>
              <a:t>PAMIĘĆ</a:t>
            </a:r>
            <a:r>
              <a:rPr lang="pl-PL" sz="2400" dirty="0">
                <a:solidFill>
                  <a:schemeClr val="tx1"/>
                </a:solidFill>
              </a:rPr>
              <a:t>, ponieważ rzadko który uczeń miał własne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. Autorytet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NAUCZYCIELA </a:t>
            </a:r>
            <a:r>
              <a:rPr lang="pl-PL" sz="2400" dirty="0">
                <a:solidFill>
                  <a:schemeClr val="tx1"/>
                </a:solidFill>
              </a:rPr>
              <a:t>był niepodważalny. Mógł on także stosować kary cielesne. Większość uczniów uczyła się jednak chętnie i nie trzeba było tego robić. Po prostu ludzie znali wtedy wartość </a:t>
            </a:r>
            <a:r>
              <a:rPr lang="pl-PL" sz="2400" dirty="0">
                <a:solidFill>
                  <a:srgbClr val="FF0000"/>
                </a:solidFill>
              </a:rPr>
              <a:t>NAUKI</a:t>
            </a:r>
            <a:r>
              <a:rPr lang="pl-PL" sz="2400" dirty="0">
                <a:solidFill>
                  <a:schemeClr val="tx1"/>
                </a:solidFill>
              </a:rPr>
              <a:t>. Na koniec lekcji </a:t>
            </a:r>
            <a:r>
              <a:rPr lang="pl-PL" sz="2400" dirty="0">
                <a:solidFill>
                  <a:srgbClr val="FF0000"/>
                </a:solidFill>
              </a:rPr>
              <a:t>_ A _ _ _ _ _ _ _ _</a:t>
            </a:r>
            <a:r>
              <a:rPr lang="pl-PL" sz="2400" dirty="0">
                <a:solidFill>
                  <a:schemeClr val="tx1"/>
                </a:solidFill>
              </a:rPr>
              <a:t> zadawał nowy materiał do powtórzenia w domu i kończył spotkanie kolejną rozbudowaną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658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26D814-8C88-43C6-80CC-334093A1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Lekcje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764BA5-E940-443B-A70B-FB486ADFB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719884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Średniowieczna lekcja rozpoczynała się dość długą </a:t>
            </a:r>
            <a:r>
              <a:rPr lang="pl-PL" sz="2400" dirty="0">
                <a:solidFill>
                  <a:srgbClr val="FF0000"/>
                </a:solidFill>
              </a:rPr>
              <a:t>MODLITWĄ</a:t>
            </a:r>
            <a:r>
              <a:rPr lang="pl-PL" sz="2400" dirty="0">
                <a:solidFill>
                  <a:schemeClr val="tx1"/>
                </a:solidFill>
              </a:rPr>
              <a:t>. Następnie uczniowie byli odpytywani przez </a:t>
            </a:r>
            <a:r>
              <a:rPr lang="pl-PL" sz="2400" dirty="0">
                <a:solidFill>
                  <a:srgbClr val="FF0000"/>
                </a:solidFill>
              </a:rPr>
              <a:t>NAUCZYCIELA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 materiału zadanego poprzednio. Później </a:t>
            </a:r>
            <a:r>
              <a:rPr lang="pl-PL" sz="2400" dirty="0">
                <a:solidFill>
                  <a:srgbClr val="FF0000"/>
                </a:solidFill>
              </a:rPr>
              <a:t>NAUCZYCIEL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tłumaczył nową lekcję i pomagał nauczyć się jej na </a:t>
            </a:r>
            <a:r>
              <a:rPr lang="pl-PL" sz="2400" dirty="0">
                <a:solidFill>
                  <a:srgbClr val="FF0000"/>
                </a:solidFill>
              </a:rPr>
              <a:t>PAMIĘĆ</a:t>
            </a:r>
            <a:r>
              <a:rPr lang="pl-PL" sz="2400" dirty="0">
                <a:solidFill>
                  <a:schemeClr val="tx1"/>
                </a:solidFill>
              </a:rPr>
              <a:t>, ponieważ rzadko który uczeń miał własne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. Autorytet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NAUCZYCIELA </a:t>
            </a:r>
            <a:r>
              <a:rPr lang="pl-PL" sz="2400" dirty="0">
                <a:solidFill>
                  <a:schemeClr val="tx1"/>
                </a:solidFill>
              </a:rPr>
              <a:t>był niepodważalny. Mógł on także stosować kary cielesne. Większość uczniów uczyła się jednak chętnie i nie trzeba było tego robić. Po prostu ludzie znali wtedy wartość </a:t>
            </a:r>
            <a:r>
              <a:rPr lang="pl-PL" sz="2400" dirty="0">
                <a:solidFill>
                  <a:srgbClr val="FF0000"/>
                </a:solidFill>
              </a:rPr>
              <a:t>NAUKI</a:t>
            </a:r>
            <a:r>
              <a:rPr lang="pl-PL" sz="2400" dirty="0">
                <a:solidFill>
                  <a:schemeClr val="tx1"/>
                </a:solidFill>
              </a:rPr>
              <a:t>. Na koniec lekcji </a:t>
            </a:r>
            <a:r>
              <a:rPr lang="pl-PL" sz="2400" dirty="0">
                <a:solidFill>
                  <a:srgbClr val="FF0000"/>
                </a:solidFill>
              </a:rPr>
              <a:t>NAUCZYCIEL </a:t>
            </a:r>
            <a:r>
              <a:rPr lang="pl-PL" sz="2400" dirty="0">
                <a:solidFill>
                  <a:schemeClr val="tx1"/>
                </a:solidFill>
              </a:rPr>
              <a:t>zadawał nowy materiał do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powtórzenia w domu i kończył spotkanie kolejną rozbudowaną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8669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26D814-8C88-43C6-80CC-334093A1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Lekcje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764BA5-E940-443B-A70B-FB486ADFB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705817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Średniowieczna lekcja rozpoczynała się dość długą </a:t>
            </a:r>
            <a:r>
              <a:rPr lang="pl-PL" sz="2400" dirty="0">
                <a:solidFill>
                  <a:srgbClr val="FF0000"/>
                </a:solidFill>
              </a:rPr>
              <a:t>MODLITWĄ</a:t>
            </a:r>
            <a:r>
              <a:rPr lang="pl-PL" sz="2400" dirty="0">
                <a:solidFill>
                  <a:schemeClr val="tx1"/>
                </a:solidFill>
              </a:rPr>
              <a:t>. Następnie uczniowie byli odpytywani przez </a:t>
            </a:r>
            <a:r>
              <a:rPr lang="pl-PL" sz="2400" dirty="0">
                <a:solidFill>
                  <a:srgbClr val="FF0000"/>
                </a:solidFill>
              </a:rPr>
              <a:t>NAUCZYCIELA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z materiału zadanego poprzednio. Później </a:t>
            </a:r>
            <a:r>
              <a:rPr lang="pl-PL" sz="2400" dirty="0">
                <a:solidFill>
                  <a:srgbClr val="FF0000"/>
                </a:solidFill>
              </a:rPr>
              <a:t>NAUCZYCIEL 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tłumaczył nową lekcję i pomagał nauczyć się jej na </a:t>
            </a:r>
            <a:r>
              <a:rPr lang="pl-PL" sz="2400" dirty="0">
                <a:solidFill>
                  <a:srgbClr val="FF0000"/>
                </a:solidFill>
              </a:rPr>
              <a:t>PAMIĘĆ</a:t>
            </a:r>
            <a:r>
              <a:rPr lang="pl-PL" sz="2400" dirty="0">
                <a:solidFill>
                  <a:schemeClr val="tx1"/>
                </a:solidFill>
              </a:rPr>
              <a:t>, ponieważ rzadko który uczeń miał własne </a:t>
            </a:r>
            <a:r>
              <a:rPr lang="pl-PL" sz="2400" dirty="0">
                <a:solidFill>
                  <a:srgbClr val="FF0000"/>
                </a:solidFill>
              </a:rPr>
              <a:t>KSIĄŻKI</a:t>
            </a:r>
            <a:r>
              <a:rPr lang="pl-PL" sz="2400" dirty="0">
                <a:solidFill>
                  <a:schemeClr val="tx1"/>
                </a:solidFill>
              </a:rPr>
              <a:t>. Autorytet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NAUCZYCIELA </a:t>
            </a:r>
            <a:r>
              <a:rPr lang="pl-PL" sz="2400" dirty="0">
                <a:solidFill>
                  <a:schemeClr val="tx1"/>
                </a:solidFill>
              </a:rPr>
              <a:t>był niepodważalny. Mógł on także stosować kary cielesne. Większość uczniów uczyła się jednak chętnie i nie trzeba było tego robić. Po prostu ludzie znali wtedy wartość </a:t>
            </a:r>
            <a:r>
              <a:rPr lang="pl-PL" sz="2400" dirty="0">
                <a:solidFill>
                  <a:srgbClr val="FF0000"/>
                </a:solidFill>
              </a:rPr>
              <a:t>NAUKI</a:t>
            </a:r>
            <a:r>
              <a:rPr lang="pl-PL" sz="2400" dirty="0">
                <a:solidFill>
                  <a:schemeClr val="tx1"/>
                </a:solidFill>
              </a:rPr>
              <a:t>. Na koniec lekcji </a:t>
            </a:r>
            <a:r>
              <a:rPr lang="pl-PL" sz="2400" dirty="0">
                <a:solidFill>
                  <a:srgbClr val="FF0000"/>
                </a:solidFill>
              </a:rPr>
              <a:t>NAUCZYCIEL </a:t>
            </a:r>
            <a:r>
              <a:rPr lang="pl-PL" sz="2400" dirty="0">
                <a:solidFill>
                  <a:schemeClr val="tx1"/>
                </a:solidFill>
              </a:rPr>
              <a:t>zadawał nowy materiał do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powtórzenia w domu i kończył spotkanie kolejną rozbudowaną </a:t>
            </a:r>
            <a:r>
              <a:rPr lang="pl-PL" sz="2400" dirty="0">
                <a:solidFill>
                  <a:srgbClr val="FF0000"/>
                </a:solidFill>
              </a:rPr>
              <a:t>MODLITWĄ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7151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137EAF-A66E-45D3-B646-8724CA5F2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Reforma karolińska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027F43-1A42-4EAC-9D08-D81AB5DCB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Najważniejszą postacią dla średniowiecznego szkolnictwa jest Karol </a:t>
            </a:r>
            <a:r>
              <a:rPr lang="pl-PL" sz="2400" dirty="0">
                <a:solidFill>
                  <a:srgbClr val="FF0000"/>
                </a:solidFill>
              </a:rPr>
              <a:t>_ _ _ _ _ _</a:t>
            </a:r>
            <a:r>
              <a:rPr lang="pl-PL" sz="2400" dirty="0">
                <a:solidFill>
                  <a:schemeClr val="tx1"/>
                </a:solidFill>
              </a:rPr>
              <a:t> (koronowany w 800 r. na cesarza Franków). To jego reformie zawdzięczamy </a:t>
            </a:r>
            <a:r>
              <a:rPr lang="pl-PL" sz="2400" dirty="0">
                <a:solidFill>
                  <a:srgbClr val="FF0000"/>
                </a:solidFill>
              </a:rPr>
              <a:t>_ _ _ _ _ _ _ _ _ </a:t>
            </a:r>
            <a:r>
              <a:rPr lang="pl-PL" sz="2400" dirty="0">
                <a:solidFill>
                  <a:schemeClr val="tx1"/>
                </a:solidFill>
              </a:rPr>
              <a:t>szkolny, ujednolicenie </a:t>
            </a:r>
            <a:r>
              <a:rPr lang="pl-PL" sz="2400" dirty="0">
                <a:solidFill>
                  <a:srgbClr val="FF0000"/>
                </a:solidFill>
              </a:rPr>
              <a:t>_ _ _ _ A</a:t>
            </a:r>
            <a:r>
              <a:rPr lang="pl-PL" sz="2400" dirty="0">
                <a:solidFill>
                  <a:schemeClr val="tx1"/>
                </a:solidFill>
              </a:rPr>
              <a:t> (tzw. minuskułę karolińską) oraz uporządkowanie rozrastającego się w różnych kierunkach języka urzędowego, którym była </a:t>
            </a:r>
            <a:r>
              <a:rPr lang="pl-PL" sz="2400" dirty="0">
                <a:solidFill>
                  <a:srgbClr val="FF0000"/>
                </a:solidFill>
              </a:rPr>
              <a:t>_ A _ _ _ A </a:t>
            </a:r>
            <a:r>
              <a:rPr lang="pl-PL" sz="2400" dirty="0">
                <a:solidFill>
                  <a:schemeClr val="tx1"/>
                </a:solidFill>
              </a:rPr>
              <a:t>. Cesarz ten przyczynił się także do otwarcia wielu nowych szkół przy katedrach i </a:t>
            </a:r>
            <a:r>
              <a:rPr lang="pl-PL" sz="2400" dirty="0">
                <a:solidFill>
                  <a:srgbClr val="FF0000"/>
                </a:solidFill>
              </a:rPr>
              <a:t>_ _ A _ _ _ _ _ A _ _</a:t>
            </a:r>
            <a:r>
              <a:rPr lang="pl-PL" sz="2400" dirty="0">
                <a:solidFill>
                  <a:schemeClr val="tx1"/>
                </a:solidFill>
              </a:rPr>
              <a:t>. Chciał, by mogły do nich uczęszczać także </a:t>
            </a:r>
            <a:r>
              <a:rPr lang="pl-PL" sz="2400" dirty="0">
                <a:solidFill>
                  <a:srgbClr val="FF0000"/>
                </a:solidFill>
              </a:rPr>
              <a:t>_ _ _ _ _ _ _ _ _ A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187648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137EAF-A66E-45D3-B646-8724CA5F2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Reforma karolińska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027F43-1A42-4EAC-9D08-D81AB5DCB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Najważniejszą postacią dla średniowiecznego szkolnictwa jest Karol</a:t>
            </a:r>
            <a:r>
              <a:rPr lang="pl-PL" sz="2400" dirty="0">
                <a:solidFill>
                  <a:srgbClr val="FF0000"/>
                </a:solidFill>
              </a:rPr>
              <a:t> WIELKI</a:t>
            </a:r>
            <a:r>
              <a:rPr lang="pl-PL" sz="2400" dirty="0">
                <a:solidFill>
                  <a:schemeClr val="tx1"/>
                </a:solidFill>
              </a:rPr>
              <a:t> (koronowany w 800 r. na cesarza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Franków). To jego reformie zawdzięczamy </a:t>
            </a:r>
            <a:r>
              <a:rPr lang="pl-PL" sz="2400" dirty="0">
                <a:solidFill>
                  <a:srgbClr val="FF0000"/>
                </a:solidFill>
              </a:rPr>
              <a:t>_ _ _ _ _ _ _ _ _ </a:t>
            </a:r>
            <a:r>
              <a:rPr lang="pl-PL" sz="2400" dirty="0">
                <a:solidFill>
                  <a:schemeClr val="tx1"/>
                </a:solidFill>
              </a:rPr>
              <a:t>szkolny, ujednolicenie </a:t>
            </a:r>
            <a:r>
              <a:rPr lang="pl-PL" sz="2400" dirty="0">
                <a:solidFill>
                  <a:srgbClr val="FF0000"/>
                </a:solidFill>
              </a:rPr>
              <a:t>_ _ _ _ A</a:t>
            </a:r>
            <a:r>
              <a:rPr lang="pl-PL" sz="2400" dirty="0">
                <a:solidFill>
                  <a:schemeClr val="tx1"/>
                </a:solidFill>
              </a:rPr>
              <a:t> (tzw. minuskułę karolińską) oraz uporządkowanie rozrastającego się w różnych kierunkach języka urzędowego, którym była </a:t>
            </a:r>
            <a:r>
              <a:rPr lang="pl-PL" sz="2400" dirty="0">
                <a:solidFill>
                  <a:srgbClr val="FF0000"/>
                </a:solidFill>
              </a:rPr>
              <a:t>_ A _ _ _ A </a:t>
            </a:r>
            <a:r>
              <a:rPr lang="pl-PL" sz="2400" dirty="0">
                <a:solidFill>
                  <a:schemeClr val="tx1"/>
                </a:solidFill>
              </a:rPr>
              <a:t>. Cesarz ten przyczynił się także do otwarcia wielu nowych szkół przy katedrach i </a:t>
            </a:r>
            <a:r>
              <a:rPr lang="pl-PL" sz="2400" dirty="0">
                <a:solidFill>
                  <a:srgbClr val="FF0000"/>
                </a:solidFill>
              </a:rPr>
              <a:t>_ _ A _ _ _ _ _ A _ _</a:t>
            </a:r>
            <a:r>
              <a:rPr lang="pl-PL" sz="2400" dirty="0">
                <a:solidFill>
                  <a:schemeClr val="tx1"/>
                </a:solidFill>
              </a:rPr>
              <a:t>. Chciał, by mogły do nich uczęszczać także </a:t>
            </a:r>
            <a:r>
              <a:rPr lang="pl-PL" sz="2400" dirty="0">
                <a:solidFill>
                  <a:srgbClr val="FF0000"/>
                </a:solidFill>
              </a:rPr>
              <a:t>_ _ _ _ _ _ _ _ _ A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125234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137EAF-A66E-45D3-B646-8724CA5F2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Reforma karolińska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027F43-1A42-4EAC-9D08-D81AB5DCB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Najważniejszą postacią dla średniowiecznego szkolnictwa jest Karol</a:t>
            </a:r>
            <a:r>
              <a:rPr lang="pl-PL" sz="2400" dirty="0">
                <a:solidFill>
                  <a:srgbClr val="FF0000"/>
                </a:solidFill>
              </a:rPr>
              <a:t> WIELKI</a:t>
            </a:r>
            <a:r>
              <a:rPr lang="pl-PL" sz="2400" dirty="0">
                <a:solidFill>
                  <a:schemeClr val="tx1"/>
                </a:solidFill>
              </a:rPr>
              <a:t> (koronowany w 800 r. na cesarza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Franków). To jego reformie zawdzięczamy </a:t>
            </a:r>
            <a:r>
              <a:rPr lang="pl-PL" sz="2400" dirty="0">
                <a:solidFill>
                  <a:srgbClr val="FF0000"/>
                </a:solidFill>
              </a:rPr>
              <a:t>OBOWIĄZEK </a:t>
            </a:r>
            <a:r>
              <a:rPr lang="pl-PL" sz="2400" dirty="0">
                <a:solidFill>
                  <a:schemeClr val="tx1"/>
                </a:solidFill>
              </a:rPr>
              <a:t>szkolny, ujednolicenie </a:t>
            </a:r>
            <a:r>
              <a:rPr lang="pl-PL" sz="2400" dirty="0">
                <a:solidFill>
                  <a:srgbClr val="FF0000"/>
                </a:solidFill>
              </a:rPr>
              <a:t>_ _ _ _ A</a:t>
            </a:r>
            <a:r>
              <a:rPr lang="pl-PL" sz="2400" dirty="0">
                <a:solidFill>
                  <a:schemeClr val="tx1"/>
                </a:solidFill>
              </a:rPr>
              <a:t> (tzw. minuskułę karolińską) oraz uporządkowanie rozrastającego się w różnych kierunkach języka urzędowego, którym była </a:t>
            </a:r>
            <a:r>
              <a:rPr lang="pl-PL" sz="2400" dirty="0">
                <a:solidFill>
                  <a:srgbClr val="FF0000"/>
                </a:solidFill>
              </a:rPr>
              <a:t>_ A _ _ _ A </a:t>
            </a:r>
            <a:r>
              <a:rPr lang="pl-PL" sz="2400" dirty="0">
                <a:solidFill>
                  <a:schemeClr val="tx1"/>
                </a:solidFill>
              </a:rPr>
              <a:t>. Cesarz ten przyczynił się także do otwarcia wielu nowych szkół przy katedrach i </a:t>
            </a:r>
            <a:r>
              <a:rPr lang="pl-PL" sz="2400" dirty="0">
                <a:solidFill>
                  <a:srgbClr val="FF0000"/>
                </a:solidFill>
              </a:rPr>
              <a:t>_ _ A _ _ _ _ _ A _ _</a:t>
            </a:r>
            <a:r>
              <a:rPr lang="pl-PL" sz="2400" dirty="0">
                <a:solidFill>
                  <a:schemeClr val="tx1"/>
                </a:solidFill>
              </a:rPr>
              <a:t>. Chciał, by mogły do nich uczęszczać także </a:t>
            </a:r>
            <a:r>
              <a:rPr lang="pl-PL" sz="2400" dirty="0">
                <a:solidFill>
                  <a:srgbClr val="FF0000"/>
                </a:solidFill>
              </a:rPr>
              <a:t>_ _ _ _ _ _ _ _ _ A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949051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137EAF-A66E-45D3-B646-8724CA5F2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Reforma karolińska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027F43-1A42-4EAC-9D08-D81AB5DCB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Najważniejszą postacią dla średniowiecznego szkolnictwa jest Karol</a:t>
            </a:r>
            <a:r>
              <a:rPr lang="pl-PL" sz="2400" dirty="0">
                <a:solidFill>
                  <a:srgbClr val="FF0000"/>
                </a:solidFill>
              </a:rPr>
              <a:t> WIELKI</a:t>
            </a:r>
            <a:r>
              <a:rPr lang="pl-PL" sz="2400" dirty="0">
                <a:solidFill>
                  <a:schemeClr val="tx1"/>
                </a:solidFill>
              </a:rPr>
              <a:t> (koronowany w 800 r. na cesarza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Franków). To jego reformie zawdzięczamy </a:t>
            </a:r>
            <a:r>
              <a:rPr lang="pl-PL" sz="2400" dirty="0">
                <a:solidFill>
                  <a:srgbClr val="FF0000"/>
                </a:solidFill>
              </a:rPr>
              <a:t>OBOWIĄZEK </a:t>
            </a:r>
            <a:r>
              <a:rPr lang="pl-PL" sz="2400" dirty="0">
                <a:solidFill>
                  <a:schemeClr val="tx1"/>
                </a:solidFill>
              </a:rPr>
              <a:t>szkolny, ujednolicenie </a:t>
            </a:r>
            <a:r>
              <a:rPr lang="pl-PL" sz="2400" dirty="0">
                <a:solidFill>
                  <a:srgbClr val="FF0000"/>
                </a:solidFill>
              </a:rPr>
              <a:t>PISMA </a:t>
            </a:r>
            <a:r>
              <a:rPr lang="pl-PL" sz="2400" dirty="0">
                <a:solidFill>
                  <a:schemeClr val="tx1"/>
                </a:solidFill>
              </a:rPr>
              <a:t>(tzw. minuskułę karolińską)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oraz uporządkowanie rozrastającego się w różnych kierunkach języka urzędowego, którym była </a:t>
            </a:r>
            <a:r>
              <a:rPr lang="pl-PL" sz="2400" dirty="0">
                <a:solidFill>
                  <a:srgbClr val="FF0000"/>
                </a:solidFill>
              </a:rPr>
              <a:t>_ A _ _ _ A </a:t>
            </a:r>
            <a:r>
              <a:rPr lang="pl-PL" sz="2400" dirty="0">
                <a:solidFill>
                  <a:schemeClr val="tx1"/>
                </a:solidFill>
              </a:rPr>
              <a:t>. Cesarz ten przyczynił się także do otwarcia wielu nowych szkół przy katedrach i </a:t>
            </a:r>
            <a:r>
              <a:rPr lang="pl-PL" sz="2400" dirty="0">
                <a:solidFill>
                  <a:srgbClr val="FF0000"/>
                </a:solidFill>
              </a:rPr>
              <a:t>_ _ A _ _ _ _ _ A _ _</a:t>
            </a:r>
            <a:r>
              <a:rPr lang="pl-PL" sz="2400" dirty="0">
                <a:solidFill>
                  <a:schemeClr val="tx1"/>
                </a:solidFill>
              </a:rPr>
              <a:t>. Chciał, by mogły do nich uczęszczać także </a:t>
            </a:r>
            <a:r>
              <a:rPr lang="pl-PL" sz="2400" dirty="0">
                <a:solidFill>
                  <a:srgbClr val="FF0000"/>
                </a:solidFill>
              </a:rPr>
              <a:t>_ _ _ _ _ _ _ _ _ A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8882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88697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r>
              <a:rPr lang="pl-PL" sz="2400" dirty="0">
                <a:solidFill>
                  <a:srgbClr val="FF0000"/>
                </a:solidFill>
              </a:rPr>
              <a:t>ZAKONY</a:t>
            </a:r>
            <a:r>
              <a:rPr lang="pl-PL" sz="2400" dirty="0"/>
              <a:t>. Szkoły najczęściej zakładano przy katedrach lub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_ _ _ _ _ A _ _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_ _ A _ _ _ _ _ _ _ 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 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, </a:t>
            </a:r>
            <a:r>
              <a:rPr lang="pl-PL" sz="2400" dirty="0">
                <a:solidFill>
                  <a:srgbClr val="FF0000"/>
                </a:solidFill>
              </a:rPr>
              <a:t>_ _ _ _ _ _ _ _ A</a:t>
            </a:r>
            <a:r>
              <a:rPr lang="pl-PL" sz="2400" dirty="0"/>
              <a:t> i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. Ważnym przedmiotem była także </a:t>
            </a:r>
            <a:r>
              <a:rPr lang="pl-PL" sz="2400" dirty="0">
                <a:solidFill>
                  <a:srgbClr val="FF0000"/>
                </a:solidFill>
              </a:rPr>
              <a:t>_ _ _ _ _ A</a:t>
            </a:r>
            <a:r>
              <a:rPr lang="pl-PL" sz="2400" dirty="0"/>
              <a:t> , dzięki której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/>
              <a:t>mogli godnie sprawować 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_ _ _ _ _ _ A</a:t>
            </a:r>
            <a:r>
              <a:rPr lang="pl-PL" sz="2400" dirty="0"/>
              <a:t> była najważniejszym 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23902976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137EAF-A66E-45D3-B646-8724CA5F2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Reforma karolińska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027F43-1A42-4EAC-9D08-D81AB5DCB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Najważniejszą postacią dla średniowiecznego szkolnictwa jest Karol</a:t>
            </a:r>
            <a:r>
              <a:rPr lang="pl-PL" sz="2400" dirty="0">
                <a:solidFill>
                  <a:srgbClr val="FF0000"/>
                </a:solidFill>
              </a:rPr>
              <a:t> WIELKI</a:t>
            </a:r>
            <a:r>
              <a:rPr lang="pl-PL" sz="2400" dirty="0">
                <a:solidFill>
                  <a:schemeClr val="tx1"/>
                </a:solidFill>
              </a:rPr>
              <a:t> (koronowany w 800 r. na cesarza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Franków). To jego reformie zawdzięczamy </a:t>
            </a:r>
            <a:r>
              <a:rPr lang="pl-PL" sz="2400" dirty="0">
                <a:solidFill>
                  <a:srgbClr val="FF0000"/>
                </a:solidFill>
              </a:rPr>
              <a:t>OBOWIĄZEK </a:t>
            </a:r>
            <a:r>
              <a:rPr lang="pl-PL" sz="2400" dirty="0">
                <a:solidFill>
                  <a:schemeClr val="tx1"/>
                </a:solidFill>
              </a:rPr>
              <a:t>szkolny, ujednolicenie </a:t>
            </a:r>
            <a:r>
              <a:rPr lang="pl-PL" sz="2400" dirty="0">
                <a:solidFill>
                  <a:srgbClr val="FF0000"/>
                </a:solidFill>
              </a:rPr>
              <a:t>PISMA </a:t>
            </a:r>
            <a:r>
              <a:rPr lang="pl-PL" sz="2400" dirty="0">
                <a:solidFill>
                  <a:schemeClr val="tx1"/>
                </a:solidFill>
              </a:rPr>
              <a:t>(tzw. minuskułę karolińską)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oraz uporządkowanie rozrastającego się w różnych kierunkach języka urzędowego, którym była </a:t>
            </a:r>
            <a:r>
              <a:rPr lang="pl-PL" sz="2400" dirty="0">
                <a:solidFill>
                  <a:srgbClr val="FF0000"/>
                </a:solidFill>
              </a:rPr>
              <a:t>ŁACINA</a:t>
            </a:r>
            <a:r>
              <a:rPr lang="pl-PL" sz="2400" dirty="0">
                <a:solidFill>
                  <a:schemeClr val="tx1"/>
                </a:solidFill>
              </a:rPr>
              <a:t>.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Cesarz ten przyczynił się także do otwarcia wielu nowych szkół przy katedrach i </a:t>
            </a:r>
            <a:r>
              <a:rPr lang="pl-PL" sz="2400" dirty="0">
                <a:solidFill>
                  <a:srgbClr val="FF0000"/>
                </a:solidFill>
              </a:rPr>
              <a:t>_ _ A _ _ _ _ _ A _ _</a:t>
            </a:r>
            <a:r>
              <a:rPr lang="pl-PL" sz="2400" dirty="0">
                <a:solidFill>
                  <a:schemeClr val="tx1"/>
                </a:solidFill>
              </a:rPr>
              <a:t>. Chciał, by mogły do nich uczęszczać także </a:t>
            </a:r>
            <a:r>
              <a:rPr lang="pl-PL" sz="2400" dirty="0">
                <a:solidFill>
                  <a:srgbClr val="FF0000"/>
                </a:solidFill>
              </a:rPr>
              <a:t>_ _ _ _ _ _ _ _ _ A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855792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137EAF-A66E-45D3-B646-8724CA5F2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Reforma karolińska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027F43-1A42-4EAC-9D08-D81AB5DCB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Najważniejszą postacią dla średniowiecznego szkolnictwa jest Karol</a:t>
            </a:r>
            <a:r>
              <a:rPr lang="pl-PL" sz="2400" dirty="0">
                <a:solidFill>
                  <a:srgbClr val="FF0000"/>
                </a:solidFill>
              </a:rPr>
              <a:t> WIELKI</a:t>
            </a:r>
            <a:r>
              <a:rPr lang="pl-PL" sz="2400" dirty="0">
                <a:solidFill>
                  <a:schemeClr val="tx1"/>
                </a:solidFill>
              </a:rPr>
              <a:t> (koronowany w 800 r. na cesarza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Franków). To jego reformie zawdzięczamy </a:t>
            </a:r>
            <a:r>
              <a:rPr lang="pl-PL" sz="2400" dirty="0">
                <a:solidFill>
                  <a:srgbClr val="FF0000"/>
                </a:solidFill>
              </a:rPr>
              <a:t>OBOWIĄZEK </a:t>
            </a:r>
            <a:r>
              <a:rPr lang="pl-PL" sz="2400" dirty="0">
                <a:solidFill>
                  <a:schemeClr val="tx1"/>
                </a:solidFill>
              </a:rPr>
              <a:t>szkolny, ujednolicenie </a:t>
            </a:r>
            <a:r>
              <a:rPr lang="pl-PL" sz="2400" dirty="0">
                <a:solidFill>
                  <a:srgbClr val="FF0000"/>
                </a:solidFill>
              </a:rPr>
              <a:t>PISMA </a:t>
            </a:r>
            <a:r>
              <a:rPr lang="pl-PL" sz="2400" dirty="0">
                <a:solidFill>
                  <a:schemeClr val="tx1"/>
                </a:solidFill>
              </a:rPr>
              <a:t>(tzw. minuskułę karolińską)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oraz uporządkowanie rozrastającego się w różnych kierunkach języka urzędowego, którym była </a:t>
            </a:r>
            <a:r>
              <a:rPr lang="pl-PL" sz="2400" dirty="0">
                <a:solidFill>
                  <a:srgbClr val="FF0000"/>
                </a:solidFill>
              </a:rPr>
              <a:t>ŁACINA</a:t>
            </a:r>
            <a:r>
              <a:rPr lang="pl-PL" sz="2400" dirty="0">
                <a:solidFill>
                  <a:schemeClr val="tx1"/>
                </a:solidFill>
              </a:rPr>
              <a:t>.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Cesarz ten przyczynił się także do otwarcia wielu nowych szkół przy katedrach i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>
                <a:solidFill>
                  <a:schemeClr val="tx1"/>
                </a:solidFill>
              </a:rPr>
              <a:t>. Chciał, by mogły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do nich uczęszczać także </a:t>
            </a:r>
            <a:r>
              <a:rPr lang="pl-PL" sz="2400" dirty="0">
                <a:solidFill>
                  <a:srgbClr val="FF0000"/>
                </a:solidFill>
              </a:rPr>
              <a:t>_ _ _ _ _ _ _ _ _ A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0641504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137EAF-A66E-45D3-B646-8724CA5F2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Reforma karolińska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027F43-1A42-4EAC-9D08-D81AB5DCB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Najważniejszą postacią dla średniowiecznego szkolnictwa jest Karol</a:t>
            </a:r>
            <a:r>
              <a:rPr lang="pl-PL" sz="2400" dirty="0">
                <a:solidFill>
                  <a:srgbClr val="FF0000"/>
                </a:solidFill>
              </a:rPr>
              <a:t> WIELKI</a:t>
            </a:r>
            <a:r>
              <a:rPr lang="pl-PL" sz="2400" dirty="0">
                <a:solidFill>
                  <a:schemeClr val="tx1"/>
                </a:solidFill>
              </a:rPr>
              <a:t> (koronowany w 800 r. na cesarza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Franków). To jego reformie zawdzięczamy </a:t>
            </a:r>
            <a:r>
              <a:rPr lang="pl-PL" sz="2400" dirty="0">
                <a:solidFill>
                  <a:srgbClr val="FF0000"/>
                </a:solidFill>
              </a:rPr>
              <a:t>OBOWIĄZEK </a:t>
            </a:r>
            <a:r>
              <a:rPr lang="pl-PL" sz="2400" dirty="0">
                <a:solidFill>
                  <a:schemeClr val="tx1"/>
                </a:solidFill>
              </a:rPr>
              <a:t>szkolny, ujednolicenie </a:t>
            </a:r>
            <a:r>
              <a:rPr lang="pl-PL" sz="2400" dirty="0">
                <a:solidFill>
                  <a:srgbClr val="FF0000"/>
                </a:solidFill>
              </a:rPr>
              <a:t>PISMA </a:t>
            </a:r>
            <a:r>
              <a:rPr lang="pl-PL" sz="2400" dirty="0">
                <a:solidFill>
                  <a:schemeClr val="tx1"/>
                </a:solidFill>
              </a:rPr>
              <a:t>(tzw. minuskułę karolińską)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oraz uporządkowanie rozrastającego się w różnych kierunkach języka urzędowego, którym była </a:t>
            </a:r>
            <a:r>
              <a:rPr lang="pl-PL" sz="2400" dirty="0">
                <a:solidFill>
                  <a:srgbClr val="FF0000"/>
                </a:solidFill>
              </a:rPr>
              <a:t>ŁACINA</a:t>
            </a:r>
            <a:r>
              <a:rPr lang="pl-PL" sz="2400" dirty="0">
                <a:solidFill>
                  <a:schemeClr val="tx1"/>
                </a:solidFill>
              </a:rPr>
              <a:t>.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Cesarz ten przyczynił się także do otwarcia wielu nowych szkół przy katedrach i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>
                <a:solidFill>
                  <a:schemeClr val="tx1"/>
                </a:solidFill>
              </a:rPr>
              <a:t>. Chciał, by mogły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do nich uczęszczać także </a:t>
            </a:r>
            <a:r>
              <a:rPr lang="pl-PL" sz="2400" dirty="0">
                <a:solidFill>
                  <a:srgbClr val="FF0000"/>
                </a:solidFill>
              </a:rPr>
              <a:t>DZIEWCZĘTA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692346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B917D-FC55-43B6-84B2-6E4A1F01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7169"/>
          </a:xfrm>
        </p:spPr>
        <p:txBody>
          <a:bodyPr/>
          <a:lstStyle/>
          <a:p>
            <a:r>
              <a:rPr lang="pl-PL" dirty="0"/>
              <a:t>Powstanie uniwersytetów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6F6C88-ADEF-412A-BF69-DA421AC2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9395134" cy="4634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Od XI wieku w </a:t>
            </a: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/>
              <a:t>miastach zaczęły powstawać tzw. </a:t>
            </a:r>
            <a:r>
              <a:rPr lang="pl-PL" sz="2400" i="1" dirty="0"/>
              <a:t>studia generale</a:t>
            </a:r>
            <a:r>
              <a:rPr lang="pl-PL" sz="2400" dirty="0"/>
              <a:t>, czyli miejsca, gdzie w sposób otwarty krzewiono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/>
              <a:t>. Z czasem przekształciły się one w </a:t>
            </a:r>
            <a:r>
              <a:rPr lang="pl-PL" sz="2400" dirty="0">
                <a:solidFill>
                  <a:srgbClr val="FF0000"/>
                </a:solidFill>
              </a:rPr>
              <a:t>_ _ _ _ _ _ _ _ _ _ _ _</a:t>
            </a:r>
            <a:r>
              <a:rPr lang="pl-PL" sz="2400" dirty="0"/>
              <a:t>. Pierwsze takie miejsce powstało w 1088 r. w Bolonii (Włochy). Kolejne otwarto w Wielkiej Brytanii, Francji, Hiszpanii. Pierwszym </a:t>
            </a:r>
            <a:r>
              <a:rPr lang="pl-PL" sz="2400" dirty="0">
                <a:solidFill>
                  <a:srgbClr val="FF0000"/>
                </a:solidFill>
              </a:rPr>
              <a:t>_ _ _ _ _ _ _ _ _ _ _ _ _ </a:t>
            </a:r>
            <a:r>
              <a:rPr lang="pl-PL" sz="2400" dirty="0"/>
              <a:t>w Polsce była Akademia Krakowska, którą założył w 1364 r. król Kazimierz III </a:t>
            </a:r>
            <a:r>
              <a:rPr lang="pl-PL" sz="2400" dirty="0">
                <a:solidFill>
                  <a:srgbClr val="FF0000"/>
                </a:solidFill>
              </a:rPr>
              <a:t>_ _ _ _ _ _</a:t>
            </a:r>
            <a:r>
              <a:rPr lang="pl-PL" sz="2400" dirty="0"/>
              <a:t>. Uniwersytet zazwyczaj dawał możliwość studiowania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, teologii, </a:t>
            </a:r>
            <a:r>
              <a:rPr lang="pl-PL" sz="2400" dirty="0">
                <a:solidFill>
                  <a:srgbClr val="FF0000"/>
                </a:solidFill>
              </a:rPr>
              <a:t>_ _ A _ A</a:t>
            </a:r>
            <a:r>
              <a:rPr lang="pl-PL" sz="2400" dirty="0"/>
              <a:t> i medycyny. Aby studiować teologię, trzeba było najpierw uczęszczać na studia z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. Stopnie naukowe różniły się od dzisiejszych, a każdy student z czasem stawał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A _ _ _ _ _ _ _ _ _ _</a:t>
            </a:r>
            <a:r>
              <a:rPr lang="pl-PL" sz="2400" dirty="0"/>
              <a:t>, najczęściej na tym samym uniwersytecie.</a:t>
            </a:r>
          </a:p>
        </p:txBody>
      </p:sp>
    </p:spTree>
    <p:extLst>
      <p:ext uri="{BB962C8B-B14F-4D97-AF65-F5344CB8AC3E}">
        <p14:creationId xmlns:p14="http://schemas.microsoft.com/office/powerpoint/2010/main" val="31812236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B917D-FC55-43B6-84B2-6E4A1F01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7169"/>
          </a:xfrm>
        </p:spPr>
        <p:txBody>
          <a:bodyPr/>
          <a:lstStyle/>
          <a:p>
            <a:r>
              <a:rPr lang="pl-PL" dirty="0"/>
              <a:t>Powstanie uniwersytetów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6F6C88-ADEF-412A-BF69-DA421AC2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9395134" cy="4634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Od XI wieku w </a:t>
            </a:r>
            <a:r>
              <a:rPr lang="pl-PL" sz="2400" dirty="0">
                <a:solidFill>
                  <a:srgbClr val="FF0000"/>
                </a:solidFill>
              </a:rPr>
              <a:t>WIELKICH </a:t>
            </a:r>
            <a:r>
              <a:rPr lang="pl-PL" sz="2400" dirty="0"/>
              <a:t>miastach zaczęły powstawać tzw. </a:t>
            </a:r>
            <a:br>
              <a:rPr lang="pl-PL" sz="2400" dirty="0"/>
            </a:br>
            <a:r>
              <a:rPr lang="pl-PL" sz="2400" i="1" dirty="0"/>
              <a:t>studia generale</a:t>
            </a:r>
            <a:r>
              <a:rPr lang="pl-PL" sz="2400" dirty="0"/>
              <a:t>, czyli miejsca, gdzie w sposób otwarty krzewiono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/>
              <a:t>. Z czasem przekształciły się one w </a:t>
            </a:r>
            <a:r>
              <a:rPr lang="pl-PL" sz="2400" dirty="0">
                <a:solidFill>
                  <a:srgbClr val="FF0000"/>
                </a:solidFill>
              </a:rPr>
              <a:t>_ _ _ _ _ _ _ _ _ _ _ _</a:t>
            </a:r>
            <a:r>
              <a:rPr lang="pl-PL" sz="2400" dirty="0"/>
              <a:t>. Pierwsze takie miejsce powstało w 1088 r. w Bolonii (Włochy). Kolejne otwarto w Wielkiej Brytanii, Francji, Hiszpanii. Pierwszym </a:t>
            </a:r>
            <a:r>
              <a:rPr lang="pl-PL" sz="2400" dirty="0">
                <a:solidFill>
                  <a:srgbClr val="FF0000"/>
                </a:solidFill>
              </a:rPr>
              <a:t>_ _ _ _ _ _ _ _ _ _ _ _ _ </a:t>
            </a:r>
            <a:r>
              <a:rPr lang="pl-PL" sz="2400" dirty="0"/>
              <a:t>w Polsce była Akademia Krakowska, którą założył w 1364 r. król Kazimierz III </a:t>
            </a:r>
            <a:r>
              <a:rPr lang="pl-PL" sz="2400" dirty="0">
                <a:solidFill>
                  <a:srgbClr val="FF0000"/>
                </a:solidFill>
              </a:rPr>
              <a:t>_ _ _ _ _ _</a:t>
            </a:r>
            <a:r>
              <a:rPr lang="pl-PL" sz="2400" dirty="0"/>
              <a:t>. Uniwersytet zazwyczaj dawał możliwość studiowania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, teologii, </a:t>
            </a:r>
            <a:r>
              <a:rPr lang="pl-PL" sz="2400" dirty="0">
                <a:solidFill>
                  <a:srgbClr val="FF0000"/>
                </a:solidFill>
              </a:rPr>
              <a:t>_ _ A _ A</a:t>
            </a:r>
            <a:r>
              <a:rPr lang="pl-PL" sz="2400" dirty="0"/>
              <a:t> i medycyny. Aby studiować teologię, trzeba było najpierw uczęszczać na studia z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. Stopnie naukowe różniły się od dzisiejszych, a każdy student z czasem stawał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A _ _ _ _ _ _ _ _ _ _</a:t>
            </a:r>
            <a:r>
              <a:rPr lang="pl-PL" sz="2400" dirty="0"/>
              <a:t>, najczęściej na tym samym uniwersytecie.</a:t>
            </a:r>
          </a:p>
        </p:txBody>
      </p:sp>
    </p:spTree>
    <p:extLst>
      <p:ext uri="{BB962C8B-B14F-4D97-AF65-F5344CB8AC3E}">
        <p14:creationId xmlns:p14="http://schemas.microsoft.com/office/powerpoint/2010/main" val="27005316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B917D-FC55-43B6-84B2-6E4A1F01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7169"/>
          </a:xfrm>
        </p:spPr>
        <p:txBody>
          <a:bodyPr/>
          <a:lstStyle/>
          <a:p>
            <a:r>
              <a:rPr lang="pl-PL" dirty="0"/>
              <a:t>Powstanie uniwersytetów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6F6C88-ADEF-412A-BF69-DA421AC2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9395134" cy="4634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Od XI wieku w </a:t>
            </a:r>
            <a:r>
              <a:rPr lang="pl-PL" sz="2400" dirty="0">
                <a:solidFill>
                  <a:srgbClr val="FF0000"/>
                </a:solidFill>
              </a:rPr>
              <a:t>WIELKICH </a:t>
            </a:r>
            <a:r>
              <a:rPr lang="pl-PL" sz="2400" dirty="0"/>
              <a:t>miastach zaczęły powstawać tzw. </a:t>
            </a:r>
            <a:br>
              <a:rPr lang="pl-PL" sz="2400" dirty="0"/>
            </a:br>
            <a:r>
              <a:rPr lang="pl-PL" sz="2400" i="1" dirty="0"/>
              <a:t>studia generale</a:t>
            </a:r>
            <a:r>
              <a:rPr lang="pl-PL" sz="2400" dirty="0"/>
              <a:t>, czyli miejsca, gdzie w sposób otwarty krzewiono </a:t>
            </a:r>
            <a:r>
              <a:rPr lang="pl-PL" sz="2400" dirty="0">
                <a:solidFill>
                  <a:srgbClr val="FF0000"/>
                </a:solidFill>
              </a:rPr>
              <a:t>NAUKĘ</a:t>
            </a:r>
            <a:r>
              <a:rPr lang="pl-PL" sz="2400" dirty="0"/>
              <a:t>. Z czasem przekształciły się one w </a:t>
            </a:r>
            <a:r>
              <a:rPr lang="pl-PL" sz="2400" dirty="0">
                <a:solidFill>
                  <a:srgbClr val="FF0000"/>
                </a:solidFill>
              </a:rPr>
              <a:t>_ _ _ _ _ _ _ _ _ _ _ _</a:t>
            </a:r>
            <a:r>
              <a:rPr lang="pl-PL" sz="2400" dirty="0"/>
              <a:t>. Pierwsze takie miejsce powstało w 1088 r. w Bolonii (Włochy). Kolejne otwarto w Wielkiej Brytanii, Francji, Hiszpanii. Pierwszym </a:t>
            </a:r>
            <a:r>
              <a:rPr lang="pl-PL" sz="2400" dirty="0">
                <a:solidFill>
                  <a:srgbClr val="FF0000"/>
                </a:solidFill>
              </a:rPr>
              <a:t>_ _ _ _ _ _ _ _ _ _ _ _ _ </a:t>
            </a:r>
            <a:r>
              <a:rPr lang="pl-PL" sz="2400" dirty="0"/>
              <a:t>w Polsce była Akademia Krakowska, którą założył w 1364 r. król Kazimierz III </a:t>
            </a:r>
            <a:r>
              <a:rPr lang="pl-PL" sz="2400" dirty="0">
                <a:solidFill>
                  <a:srgbClr val="FF0000"/>
                </a:solidFill>
              </a:rPr>
              <a:t>_ _ _ _ _ _</a:t>
            </a:r>
            <a:r>
              <a:rPr lang="pl-PL" sz="2400" dirty="0"/>
              <a:t>. Uniwersytet zazwyczaj dawał możliwość studiowania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, teologii, </a:t>
            </a:r>
            <a:r>
              <a:rPr lang="pl-PL" sz="2400" dirty="0">
                <a:solidFill>
                  <a:srgbClr val="FF0000"/>
                </a:solidFill>
              </a:rPr>
              <a:t>_ _ A _ A</a:t>
            </a:r>
            <a:r>
              <a:rPr lang="pl-PL" sz="2400" dirty="0"/>
              <a:t> i medycyny. Aby studiować teologię, trzeba było najpierw uczęszczać na studia z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. Stopnie naukowe różniły się od dzisiejszych, a każdy student z czasem stawał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A _ _ _ _ _ _ _ _ _ _</a:t>
            </a:r>
            <a:r>
              <a:rPr lang="pl-PL" sz="2400" dirty="0"/>
              <a:t>, najczęściej na tym samym uniwersytecie.</a:t>
            </a:r>
          </a:p>
        </p:txBody>
      </p:sp>
    </p:spTree>
    <p:extLst>
      <p:ext uri="{BB962C8B-B14F-4D97-AF65-F5344CB8AC3E}">
        <p14:creationId xmlns:p14="http://schemas.microsoft.com/office/powerpoint/2010/main" val="850466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B917D-FC55-43B6-84B2-6E4A1F01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7169"/>
          </a:xfrm>
        </p:spPr>
        <p:txBody>
          <a:bodyPr/>
          <a:lstStyle/>
          <a:p>
            <a:r>
              <a:rPr lang="pl-PL" dirty="0"/>
              <a:t>Powstanie uniwersytetów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6F6C88-ADEF-412A-BF69-DA421AC2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9395134" cy="4634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Od XI wieku w </a:t>
            </a:r>
            <a:r>
              <a:rPr lang="pl-PL" sz="2400" dirty="0">
                <a:solidFill>
                  <a:srgbClr val="FF0000"/>
                </a:solidFill>
              </a:rPr>
              <a:t>WIELKICH </a:t>
            </a:r>
            <a:r>
              <a:rPr lang="pl-PL" sz="2400" dirty="0"/>
              <a:t>miastach zaczęły powstawać tzw. </a:t>
            </a:r>
            <a:br>
              <a:rPr lang="pl-PL" sz="2400" dirty="0"/>
            </a:br>
            <a:r>
              <a:rPr lang="pl-PL" sz="2400" i="1" dirty="0"/>
              <a:t>studia generale</a:t>
            </a:r>
            <a:r>
              <a:rPr lang="pl-PL" sz="2400" dirty="0"/>
              <a:t>, czyli miejsca, gdzie w sposób otwarty krzewiono </a:t>
            </a:r>
            <a:r>
              <a:rPr lang="pl-PL" sz="2400" dirty="0">
                <a:solidFill>
                  <a:srgbClr val="FF0000"/>
                </a:solidFill>
              </a:rPr>
              <a:t>NAUKĘ</a:t>
            </a:r>
            <a:r>
              <a:rPr lang="pl-PL" sz="2400" dirty="0"/>
              <a:t>. Z czasem przekształciły się one w </a:t>
            </a:r>
            <a:r>
              <a:rPr lang="pl-PL" sz="2400" dirty="0">
                <a:solidFill>
                  <a:srgbClr val="FF0000"/>
                </a:solidFill>
              </a:rPr>
              <a:t>UNIWERSYTETY</a:t>
            </a:r>
            <a:r>
              <a:rPr lang="pl-PL" sz="2400" dirty="0"/>
              <a:t>. Pierwsze takie miejsce powstało w 1088 r. w Bolonii (Włochy). Kolejne otwarto w Wielkiej Brytanii, Francji, Hiszpanii. Pierwszym </a:t>
            </a:r>
            <a:r>
              <a:rPr lang="pl-PL" sz="2400" dirty="0">
                <a:solidFill>
                  <a:srgbClr val="FF0000"/>
                </a:solidFill>
              </a:rPr>
              <a:t>_ _ _ _ _ _ _ _ _ _ _ _ _ </a:t>
            </a:r>
            <a:r>
              <a:rPr lang="pl-PL" sz="2400" dirty="0"/>
              <a:t>w Polsce była Akademia Krakowska, którą założył w 1364 r. król Kazimierz III </a:t>
            </a:r>
            <a:r>
              <a:rPr lang="pl-PL" sz="2400" dirty="0">
                <a:solidFill>
                  <a:srgbClr val="FF0000"/>
                </a:solidFill>
              </a:rPr>
              <a:t>_ _ _ _ _ _</a:t>
            </a:r>
            <a:r>
              <a:rPr lang="pl-PL" sz="2400" dirty="0"/>
              <a:t>. Uniwersytet zazwyczaj dawał możliwość studiowania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, teologii, </a:t>
            </a:r>
            <a:r>
              <a:rPr lang="pl-PL" sz="2400" dirty="0">
                <a:solidFill>
                  <a:srgbClr val="FF0000"/>
                </a:solidFill>
              </a:rPr>
              <a:t>_ _ A _ A</a:t>
            </a:r>
            <a:r>
              <a:rPr lang="pl-PL" sz="2400" dirty="0"/>
              <a:t> i medycyny. Aby studiować teologię, trzeba było najpierw uczęszczać na studia z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. Stopnie naukowe różniły się od dzisiejszych, a każdy student z czasem stawał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A _ _ _ _ _ _ _ _ _ _</a:t>
            </a:r>
            <a:r>
              <a:rPr lang="pl-PL" sz="2400" dirty="0"/>
              <a:t>, najczęściej na tym samym uniwersytecie.</a:t>
            </a:r>
          </a:p>
        </p:txBody>
      </p:sp>
    </p:spTree>
    <p:extLst>
      <p:ext uri="{BB962C8B-B14F-4D97-AF65-F5344CB8AC3E}">
        <p14:creationId xmlns:p14="http://schemas.microsoft.com/office/powerpoint/2010/main" val="17912129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B917D-FC55-43B6-84B2-6E4A1F01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7169"/>
          </a:xfrm>
        </p:spPr>
        <p:txBody>
          <a:bodyPr/>
          <a:lstStyle/>
          <a:p>
            <a:r>
              <a:rPr lang="pl-PL" dirty="0"/>
              <a:t>Powstanie uniwersytetów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6F6C88-ADEF-412A-BF69-DA421AC2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9395134" cy="4634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Od XI wieku w </a:t>
            </a:r>
            <a:r>
              <a:rPr lang="pl-PL" sz="2400" dirty="0">
                <a:solidFill>
                  <a:srgbClr val="FF0000"/>
                </a:solidFill>
              </a:rPr>
              <a:t>WIELKICH </a:t>
            </a:r>
            <a:r>
              <a:rPr lang="pl-PL" sz="2400" dirty="0"/>
              <a:t>miastach zaczęły powstawać tzw. </a:t>
            </a:r>
            <a:br>
              <a:rPr lang="pl-PL" sz="2400" dirty="0"/>
            </a:br>
            <a:r>
              <a:rPr lang="pl-PL" sz="2400" i="1" dirty="0"/>
              <a:t>studia generale</a:t>
            </a:r>
            <a:r>
              <a:rPr lang="pl-PL" sz="2400" dirty="0"/>
              <a:t>, czyli miejsca, gdzie w sposób otwarty krzewiono </a:t>
            </a:r>
            <a:r>
              <a:rPr lang="pl-PL" sz="2400" dirty="0">
                <a:solidFill>
                  <a:srgbClr val="FF0000"/>
                </a:solidFill>
              </a:rPr>
              <a:t>NAUKĘ</a:t>
            </a:r>
            <a:r>
              <a:rPr lang="pl-PL" sz="2400" dirty="0"/>
              <a:t>. Z czasem przekształciły się one w </a:t>
            </a:r>
            <a:r>
              <a:rPr lang="pl-PL" sz="2400" dirty="0">
                <a:solidFill>
                  <a:srgbClr val="FF0000"/>
                </a:solidFill>
              </a:rPr>
              <a:t>UNIWERSYTETY</a:t>
            </a:r>
            <a:r>
              <a:rPr lang="pl-PL" sz="2400" dirty="0"/>
              <a:t>. Pierwsze takie miejsce powstało w 1088 r. w Bolonii (Włochy). Kolejne otwarto w Wielkiej Brytanii, Francji, Hiszpanii. Pierwszym </a:t>
            </a:r>
            <a:r>
              <a:rPr lang="pl-PL" sz="2400" dirty="0">
                <a:solidFill>
                  <a:srgbClr val="FF0000"/>
                </a:solidFill>
              </a:rPr>
              <a:t>UNIWERSYTETEM </a:t>
            </a:r>
            <a:r>
              <a:rPr lang="pl-PL" sz="2400" dirty="0"/>
              <a:t>w Polsce była Akademia Krakowska, którą </a:t>
            </a:r>
            <a:br>
              <a:rPr lang="pl-PL" sz="2400" dirty="0"/>
            </a:br>
            <a:r>
              <a:rPr lang="pl-PL" sz="2400" dirty="0"/>
              <a:t>założył w 1364 r. król Kazimierz III </a:t>
            </a:r>
            <a:r>
              <a:rPr lang="pl-PL" sz="2400" dirty="0">
                <a:solidFill>
                  <a:srgbClr val="FF0000"/>
                </a:solidFill>
              </a:rPr>
              <a:t>_ _ _ _ _ _</a:t>
            </a:r>
            <a:r>
              <a:rPr lang="pl-PL" sz="2400" dirty="0"/>
              <a:t>. Uniwersytet zazwyczaj dawał możliwość studiowania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, teologii, </a:t>
            </a:r>
            <a:r>
              <a:rPr lang="pl-PL" sz="2400" dirty="0">
                <a:solidFill>
                  <a:srgbClr val="FF0000"/>
                </a:solidFill>
              </a:rPr>
              <a:t>_ _ A _ A</a:t>
            </a:r>
            <a:r>
              <a:rPr lang="pl-PL" sz="2400" dirty="0"/>
              <a:t> i medycyny. Aby studiować teologię, trzeba było najpierw uczęszczać na studia z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. Stopnie naukowe różniły się od dzisiejszych, a każdy student z czasem stawał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A _ _ _ _ _ _ _ _ _ _</a:t>
            </a:r>
            <a:r>
              <a:rPr lang="pl-PL" sz="2400" dirty="0"/>
              <a:t>, najczęściej na tym samym uniwersytecie.</a:t>
            </a:r>
          </a:p>
        </p:txBody>
      </p:sp>
    </p:spTree>
    <p:extLst>
      <p:ext uri="{BB962C8B-B14F-4D97-AF65-F5344CB8AC3E}">
        <p14:creationId xmlns:p14="http://schemas.microsoft.com/office/powerpoint/2010/main" val="27294565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B917D-FC55-43B6-84B2-6E4A1F01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7169"/>
          </a:xfrm>
        </p:spPr>
        <p:txBody>
          <a:bodyPr/>
          <a:lstStyle/>
          <a:p>
            <a:r>
              <a:rPr lang="pl-PL" dirty="0"/>
              <a:t>Powstanie uniwersytetów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6F6C88-ADEF-412A-BF69-DA421AC2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9395134" cy="4634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Od XI wieku w </a:t>
            </a:r>
            <a:r>
              <a:rPr lang="pl-PL" sz="2400" dirty="0">
                <a:solidFill>
                  <a:srgbClr val="FF0000"/>
                </a:solidFill>
              </a:rPr>
              <a:t>WIELKICH </a:t>
            </a:r>
            <a:r>
              <a:rPr lang="pl-PL" sz="2400" dirty="0"/>
              <a:t>miastach zaczęły powstawać tzw. </a:t>
            </a:r>
            <a:br>
              <a:rPr lang="pl-PL" sz="2400" dirty="0"/>
            </a:br>
            <a:r>
              <a:rPr lang="pl-PL" sz="2400" i="1" dirty="0"/>
              <a:t>studia generale</a:t>
            </a:r>
            <a:r>
              <a:rPr lang="pl-PL" sz="2400" dirty="0"/>
              <a:t>, czyli miejsca, gdzie w sposób otwarty krzewiono </a:t>
            </a:r>
            <a:r>
              <a:rPr lang="pl-PL" sz="2400" dirty="0">
                <a:solidFill>
                  <a:srgbClr val="FF0000"/>
                </a:solidFill>
              </a:rPr>
              <a:t>NAUKĘ</a:t>
            </a:r>
            <a:r>
              <a:rPr lang="pl-PL" sz="2400" dirty="0"/>
              <a:t>. Z czasem przekształciły się one w </a:t>
            </a:r>
            <a:r>
              <a:rPr lang="pl-PL" sz="2400" dirty="0">
                <a:solidFill>
                  <a:srgbClr val="FF0000"/>
                </a:solidFill>
              </a:rPr>
              <a:t>UNIWERSYTETY</a:t>
            </a:r>
            <a:r>
              <a:rPr lang="pl-PL" sz="2400" dirty="0"/>
              <a:t>. Pierwsze takie miejsce powstało w 1088 r. w Bolonii (Włochy). Kolejne otwarto w Wielkiej Brytanii, Francji, Hiszpanii. Pierwszym </a:t>
            </a:r>
            <a:r>
              <a:rPr lang="pl-PL" sz="2400" dirty="0">
                <a:solidFill>
                  <a:srgbClr val="FF0000"/>
                </a:solidFill>
              </a:rPr>
              <a:t>UNIWERSYTETEM </a:t>
            </a:r>
            <a:r>
              <a:rPr lang="pl-PL" sz="2400" dirty="0"/>
              <a:t>w Polsce była Akademia Krakowska, którą </a:t>
            </a:r>
            <a:br>
              <a:rPr lang="pl-PL" sz="2400" dirty="0"/>
            </a:br>
            <a:r>
              <a:rPr lang="pl-PL" sz="2400" dirty="0"/>
              <a:t>założył w 1364 r. król Kazimierz III </a:t>
            </a:r>
            <a:r>
              <a:rPr lang="pl-PL" sz="2400" dirty="0">
                <a:solidFill>
                  <a:srgbClr val="FF0000"/>
                </a:solidFill>
              </a:rPr>
              <a:t>WIELKI</a:t>
            </a:r>
            <a:r>
              <a:rPr lang="pl-PL" sz="2400" dirty="0"/>
              <a:t>. Uniwersytet </a:t>
            </a:r>
            <a:br>
              <a:rPr lang="pl-PL" sz="2400" dirty="0"/>
            </a:br>
            <a:r>
              <a:rPr lang="pl-PL" sz="2400" dirty="0"/>
              <a:t>zazwyczaj dawał możliwość studiowania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, teologii, </a:t>
            </a:r>
            <a:r>
              <a:rPr lang="pl-PL" sz="2400" dirty="0">
                <a:solidFill>
                  <a:srgbClr val="FF0000"/>
                </a:solidFill>
              </a:rPr>
              <a:t>_ _ A _ A</a:t>
            </a:r>
            <a:r>
              <a:rPr lang="pl-PL" sz="2400" dirty="0"/>
              <a:t> i medycyny. Aby studiować teologię, trzeba było najpierw uczęszczać na studia z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. Stopnie naukowe różniły się od dzisiejszych, a każdy student z czasem stawał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A _ _ _ _ _ _ _ _ _ _</a:t>
            </a:r>
            <a:r>
              <a:rPr lang="pl-PL" sz="2400" dirty="0"/>
              <a:t>, najczęściej na tym samym uniwersytecie.</a:t>
            </a:r>
          </a:p>
        </p:txBody>
      </p:sp>
    </p:spTree>
    <p:extLst>
      <p:ext uri="{BB962C8B-B14F-4D97-AF65-F5344CB8AC3E}">
        <p14:creationId xmlns:p14="http://schemas.microsoft.com/office/powerpoint/2010/main" val="33609146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B917D-FC55-43B6-84B2-6E4A1F01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7169"/>
          </a:xfrm>
        </p:spPr>
        <p:txBody>
          <a:bodyPr/>
          <a:lstStyle/>
          <a:p>
            <a:r>
              <a:rPr lang="pl-PL" dirty="0"/>
              <a:t>Powstanie uniwersytetów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6F6C88-ADEF-412A-BF69-DA421AC2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9395134" cy="4634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Od XI wieku w </a:t>
            </a:r>
            <a:r>
              <a:rPr lang="pl-PL" sz="2400" dirty="0">
                <a:solidFill>
                  <a:srgbClr val="FF0000"/>
                </a:solidFill>
              </a:rPr>
              <a:t>WIELKICH </a:t>
            </a:r>
            <a:r>
              <a:rPr lang="pl-PL" sz="2400" dirty="0"/>
              <a:t>miastach zaczęły powstawać tzw. </a:t>
            </a:r>
            <a:br>
              <a:rPr lang="pl-PL" sz="2400" dirty="0"/>
            </a:br>
            <a:r>
              <a:rPr lang="pl-PL" sz="2400" i="1" dirty="0"/>
              <a:t>studia generale</a:t>
            </a:r>
            <a:r>
              <a:rPr lang="pl-PL" sz="2400" dirty="0"/>
              <a:t>, czyli miejsca, gdzie w sposób otwarty krzewiono </a:t>
            </a:r>
            <a:r>
              <a:rPr lang="pl-PL" sz="2400" dirty="0">
                <a:solidFill>
                  <a:srgbClr val="FF0000"/>
                </a:solidFill>
              </a:rPr>
              <a:t>NAUKĘ</a:t>
            </a:r>
            <a:r>
              <a:rPr lang="pl-PL" sz="2400" dirty="0"/>
              <a:t>. Z czasem przekształciły się one w </a:t>
            </a:r>
            <a:r>
              <a:rPr lang="pl-PL" sz="2400" dirty="0">
                <a:solidFill>
                  <a:srgbClr val="FF0000"/>
                </a:solidFill>
              </a:rPr>
              <a:t>UNIWERSYTETY</a:t>
            </a:r>
            <a:r>
              <a:rPr lang="pl-PL" sz="2400" dirty="0"/>
              <a:t>. Pierwsze takie miejsce powstało w 1088 r. w Bolonii (Włochy). Kolejne otwarto w Wielkiej Brytanii, Francji, Hiszpanii. Pierwszym </a:t>
            </a:r>
            <a:r>
              <a:rPr lang="pl-PL" sz="2400" dirty="0">
                <a:solidFill>
                  <a:srgbClr val="FF0000"/>
                </a:solidFill>
              </a:rPr>
              <a:t>UNIWERSYTETEM </a:t>
            </a:r>
            <a:r>
              <a:rPr lang="pl-PL" sz="2400" dirty="0"/>
              <a:t>w Polsce była Akademia Krakowska, którą </a:t>
            </a:r>
            <a:br>
              <a:rPr lang="pl-PL" sz="2400" dirty="0"/>
            </a:br>
            <a:r>
              <a:rPr lang="pl-PL" sz="2400" dirty="0"/>
              <a:t>założył w 1364 r. król Kazimierz III </a:t>
            </a:r>
            <a:r>
              <a:rPr lang="pl-PL" sz="2400" dirty="0">
                <a:solidFill>
                  <a:srgbClr val="FF0000"/>
                </a:solidFill>
              </a:rPr>
              <a:t>WIELKI</a:t>
            </a:r>
            <a:r>
              <a:rPr lang="pl-PL" sz="2400" dirty="0"/>
              <a:t>. Uniwersytet </a:t>
            </a:r>
            <a:br>
              <a:rPr lang="pl-PL" sz="2400" dirty="0"/>
            </a:br>
            <a:r>
              <a:rPr lang="pl-PL" sz="2400" dirty="0"/>
              <a:t>zazwyczaj dawał możliwość studiowania </a:t>
            </a:r>
            <a:r>
              <a:rPr lang="pl-PL" sz="2400" dirty="0">
                <a:solidFill>
                  <a:srgbClr val="FF0000"/>
                </a:solidFill>
              </a:rPr>
              <a:t>FILOZOFII</a:t>
            </a:r>
            <a:r>
              <a:rPr lang="pl-PL" sz="2400" dirty="0"/>
              <a:t>, teologii,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_ A _ A</a:t>
            </a:r>
            <a:r>
              <a:rPr lang="pl-PL" sz="2400" dirty="0"/>
              <a:t> i medycyny. Aby studiować teologię, trzeba było najpierw uczęszczać na studia z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. Stopnie naukowe różniły się od dzisiejszych, a każdy student z czasem stawał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A _ _ _ _ _ _ _ _ _ _</a:t>
            </a:r>
            <a:r>
              <a:rPr lang="pl-PL" sz="2400" dirty="0"/>
              <a:t>, najczęściej na tym samym uniwersytecie.</a:t>
            </a:r>
          </a:p>
        </p:txBody>
      </p:sp>
    </p:spTree>
    <p:extLst>
      <p:ext uri="{BB962C8B-B14F-4D97-AF65-F5344CB8AC3E}">
        <p14:creationId xmlns:p14="http://schemas.microsoft.com/office/powerpoint/2010/main" val="783520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88697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r>
              <a:rPr lang="pl-PL" sz="2400" dirty="0">
                <a:solidFill>
                  <a:srgbClr val="FF0000"/>
                </a:solidFill>
              </a:rPr>
              <a:t>ZAKONY</a:t>
            </a:r>
            <a:r>
              <a:rPr lang="pl-PL" sz="2400" dirty="0"/>
              <a:t>. Szkoły najczęściej zakładano przy katedrach lub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MNICHAMI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_ _ _ _ _ _ _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_ _ A _ _ _ _ _ _ _ 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 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, </a:t>
            </a:r>
            <a:r>
              <a:rPr lang="pl-PL" sz="2400" dirty="0">
                <a:solidFill>
                  <a:srgbClr val="FF0000"/>
                </a:solidFill>
              </a:rPr>
              <a:t>_ _ _ _ _ _ _ _ A</a:t>
            </a:r>
            <a:r>
              <a:rPr lang="pl-PL" sz="2400" dirty="0"/>
              <a:t> i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. Ważnym przedmiotem była także </a:t>
            </a:r>
            <a:r>
              <a:rPr lang="pl-PL" sz="2400" dirty="0">
                <a:solidFill>
                  <a:srgbClr val="FF0000"/>
                </a:solidFill>
              </a:rPr>
              <a:t>_ _ _ _ _ A</a:t>
            </a:r>
            <a:r>
              <a:rPr lang="pl-PL" sz="2400" dirty="0"/>
              <a:t> , dzięki której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/>
              <a:t>mogli godnie sprawować 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_ _ _ _ _ _ A</a:t>
            </a:r>
            <a:r>
              <a:rPr lang="pl-PL" sz="2400" dirty="0"/>
              <a:t> była najważniejszym 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33977320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B917D-FC55-43B6-84B2-6E4A1F01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7169"/>
          </a:xfrm>
        </p:spPr>
        <p:txBody>
          <a:bodyPr/>
          <a:lstStyle/>
          <a:p>
            <a:r>
              <a:rPr lang="pl-PL" dirty="0"/>
              <a:t>Powstanie uniwersytetów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6F6C88-ADEF-412A-BF69-DA421AC2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9395134" cy="4634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Od XI wieku w </a:t>
            </a:r>
            <a:r>
              <a:rPr lang="pl-PL" sz="2400" dirty="0">
                <a:solidFill>
                  <a:srgbClr val="FF0000"/>
                </a:solidFill>
              </a:rPr>
              <a:t>WIELKICH </a:t>
            </a:r>
            <a:r>
              <a:rPr lang="pl-PL" sz="2400" dirty="0"/>
              <a:t>miastach zaczęły powstawać tzw. </a:t>
            </a:r>
            <a:br>
              <a:rPr lang="pl-PL" sz="2400" dirty="0"/>
            </a:br>
            <a:r>
              <a:rPr lang="pl-PL" sz="2400" i="1" dirty="0"/>
              <a:t>studia generale</a:t>
            </a:r>
            <a:r>
              <a:rPr lang="pl-PL" sz="2400" dirty="0"/>
              <a:t>, czyli miejsca, gdzie w sposób otwarty krzewiono </a:t>
            </a:r>
            <a:r>
              <a:rPr lang="pl-PL" sz="2400" dirty="0">
                <a:solidFill>
                  <a:srgbClr val="FF0000"/>
                </a:solidFill>
              </a:rPr>
              <a:t>NAUKĘ</a:t>
            </a:r>
            <a:r>
              <a:rPr lang="pl-PL" sz="2400" dirty="0"/>
              <a:t>. Z czasem przekształciły się one w </a:t>
            </a:r>
            <a:r>
              <a:rPr lang="pl-PL" sz="2400" dirty="0">
                <a:solidFill>
                  <a:srgbClr val="FF0000"/>
                </a:solidFill>
              </a:rPr>
              <a:t>UNIWERSYTETY</a:t>
            </a:r>
            <a:r>
              <a:rPr lang="pl-PL" sz="2400" dirty="0"/>
              <a:t>. Pierwsze takie miejsce powstało w 1088 r. w Bolonii (Włochy). Kolejne otwarto w Wielkiej Brytanii, Francji, Hiszpanii. Pierwszym </a:t>
            </a:r>
            <a:r>
              <a:rPr lang="pl-PL" sz="2400" dirty="0">
                <a:solidFill>
                  <a:srgbClr val="FF0000"/>
                </a:solidFill>
              </a:rPr>
              <a:t>UNIWERSYTETEM </a:t>
            </a:r>
            <a:r>
              <a:rPr lang="pl-PL" sz="2400" dirty="0"/>
              <a:t>w Polsce była Akademia Krakowska, którą </a:t>
            </a:r>
            <a:br>
              <a:rPr lang="pl-PL" sz="2400" dirty="0"/>
            </a:br>
            <a:r>
              <a:rPr lang="pl-PL" sz="2400" dirty="0"/>
              <a:t>założył w 1364 r. król Kazimierz III </a:t>
            </a:r>
            <a:r>
              <a:rPr lang="pl-PL" sz="2400" dirty="0">
                <a:solidFill>
                  <a:srgbClr val="FF0000"/>
                </a:solidFill>
              </a:rPr>
              <a:t>WIELKI</a:t>
            </a:r>
            <a:r>
              <a:rPr lang="pl-PL" sz="2400" dirty="0"/>
              <a:t>. Uniwersytet </a:t>
            </a:r>
            <a:br>
              <a:rPr lang="pl-PL" sz="2400" dirty="0"/>
            </a:br>
            <a:r>
              <a:rPr lang="pl-PL" sz="2400" dirty="0"/>
              <a:t>zazwyczaj dawał możliwość studiowania </a:t>
            </a:r>
            <a:r>
              <a:rPr lang="pl-PL" sz="2400" dirty="0">
                <a:solidFill>
                  <a:srgbClr val="FF0000"/>
                </a:solidFill>
              </a:rPr>
              <a:t>FILOZOFII</a:t>
            </a:r>
            <a:r>
              <a:rPr lang="pl-PL" sz="2400" dirty="0"/>
              <a:t>, teologii,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PRAWA </a:t>
            </a:r>
            <a:r>
              <a:rPr lang="pl-PL" sz="2400" dirty="0"/>
              <a:t>i medycyny. Aby studiować teologię, trzeba było najpierw uczęszczać na studia z </a:t>
            </a:r>
            <a:r>
              <a:rPr lang="pl-PL" sz="2400" dirty="0">
                <a:solidFill>
                  <a:srgbClr val="FF0000"/>
                </a:solidFill>
              </a:rPr>
              <a:t>_ _ _ _ _ _ _ _ _</a:t>
            </a:r>
            <a:r>
              <a:rPr lang="pl-PL" sz="2400" dirty="0"/>
              <a:t>. Stopnie naukowe różniły się od dzisiejszych, a każdy student z czasem stawał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A _ _ _ _ _ _ _ _ _ _</a:t>
            </a:r>
            <a:r>
              <a:rPr lang="pl-PL" sz="2400" dirty="0"/>
              <a:t>, najczęściej na tym samym uniwersytecie.</a:t>
            </a:r>
          </a:p>
        </p:txBody>
      </p:sp>
    </p:spTree>
    <p:extLst>
      <p:ext uri="{BB962C8B-B14F-4D97-AF65-F5344CB8AC3E}">
        <p14:creationId xmlns:p14="http://schemas.microsoft.com/office/powerpoint/2010/main" val="17446876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B917D-FC55-43B6-84B2-6E4A1F01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7169"/>
          </a:xfrm>
        </p:spPr>
        <p:txBody>
          <a:bodyPr/>
          <a:lstStyle/>
          <a:p>
            <a:r>
              <a:rPr lang="pl-PL" dirty="0"/>
              <a:t>Powstanie uniwersytetów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6F6C88-ADEF-412A-BF69-DA421AC2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9395134" cy="4634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Od XI wieku w </a:t>
            </a:r>
            <a:r>
              <a:rPr lang="pl-PL" sz="2400" dirty="0">
                <a:solidFill>
                  <a:srgbClr val="FF0000"/>
                </a:solidFill>
              </a:rPr>
              <a:t>WIELKICH </a:t>
            </a:r>
            <a:r>
              <a:rPr lang="pl-PL" sz="2400" dirty="0"/>
              <a:t>miastach zaczęły powstawać tzw. </a:t>
            </a:r>
            <a:br>
              <a:rPr lang="pl-PL" sz="2400" dirty="0"/>
            </a:br>
            <a:r>
              <a:rPr lang="pl-PL" sz="2400" i="1" dirty="0"/>
              <a:t>studia generale</a:t>
            </a:r>
            <a:r>
              <a:rPr lang="pl-PL" sz="2400" dirty="0"/>
              <a:t>, czyli miejsca, gdzie w sposób otwarty krzewiono </a:t>
            </a:r>
            <a:r>
              <a:rPr lang="pl-PL" sz="2400" dirty="0">
                <a:solidFill>
                  <a:srgbClr val="FF0000"/>
                </a:solidFill>
              </a:rPr>
              <a:t>NAUKĘ</a:t>
            </a:r>
            <a:r>
              <a:rPr lang="pl-PL" sz="2400" dirty="0"/>
              <a:t>. Z czasem przekształciły się one w </a:t>
            </a:r>
            <a:r>
              <a:rPr lang="pl-PL" sz="2400" dirty="0">
                <a:solidFill>
                  <a:srgbClr val="FF0000"/>
                </a:solidFill>
              </a:rPr>
              <a:t>UNIWERSYTETY</a:t>
            </a:r>
            <a:r>
              <a:rPr lang="pl-PL" sz="2400" dirty="0"/>
              <a:t>. Pierwsze takie miejsce powstało w 1088 r. w Bolonii (Włochy). Kolejne otwarto w Wielkiej Brytanii, Francji, Hiszpanii. Pierwszym </a:t>
            </a:r>
            <a:r>
              <a:rPr lang="pl-PL" sz="2400" dirty="0">
                <a:solidFill>
                  <a:srgbClr val="FF0000"/>
                </a:solidFill>
              </a:rPr>
              <a:t>UNIWERSYTETEM </a:t>
            </a:r>
            <a:r>
              <a:rPr lang="pl-PL" sz="2400" dirty="0"/>
              <a:t>w Polsce była Akademia Krakowska, którą </a:t>
            </a:r>
            <a:br>
              <a:rPr lang="pl-PL" sz="2400" dirty="0"/>
            </a:br>
            <a:r>
              <a:rPr lang="pl-PL" sz="2400" dirty="0"/>
              <a:t>założył w 1364 r. król Kazimierz III </a:t>
            </a:r>
            <a:r>
              <a:rPr lang="pl-PL" sz="2400" dirty="0">
                <a:solidFill>
                  <a:srgbClr val="FF0000"/>
                </a:solidFill>
              </a:rPr>
              <a:t>WIELKI</a:t>
            </a:r>
            <a:r>
              <a:rPr lang="pl-PL" sz="2400" dirty="0"/>
              <a:t>. Uniwersytet </a:t>
            </a:r>
            <a:br>
              <a:rPr lang="pl-PL" sz="2400" dirty="0"/>
            </a:br>
            <a:r>
              <a:rPr lang="pl-PL" sz="2400" dirty="0"/>
              <a:t>zazwyczaj dawał możliwość studiowania </a:t>
            </a:r>
            <a:r>
              <a:rPr lang="pl-PL" sz="2400" dirty="0">
                <a:solidFill>
                  <a:srgbClr val="FF0000"/>
                </a:solidFill>
              </a:rPr>
              <a:t>FILOZOFII</a:t>
            </a:r>
            <a:r>
              <a:rPr lang="pl-PL" sz="2400" dirty="0"/>
              <a:t>, teologii,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PRAWA </a:t>
            </a:r>
            <a:r>
              <a:rPr lang="pl-PL" sz="2400" dirty="0"/>
              <a:t>i medycyny. Aby studiować teologię, trzeba było najpierw uczęszczać na studia z </a:t>
            </a:r>
            <a:r>
              <a:rPr lang="pl-PL" sz="2400" dirty="0">
                <a:solidFill>
                  <a:srgbClr val="FF0000"/>
                </a:solidFill>
              </a:rPr>
              <a:t>FILOZOFII</a:t>
            </a:r>
            <a:r>
              <a:rPr lang="pl-PL" sz="2400" dirty="0"/>
              <a:t>. Stopnie naukowe różniły </a:t>
            </a:r>
            <a:br>
              <a:rPr lang="pl-PL" sz="2400" dirty="0"/>
            </a:br>
            <a:r>
              <a:rPr lang="pl-PL" sz="2400" dirty="0"/>
              <a:t>się od dzisiejszych, a każdy student z czasem stawał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A _ _ _ _ _ _ _ _ _ _</a:t>
            </a:r>
            <a:r>
              <a:rPr lang="pl-PL" sz="2400" dirty="0"/>
              <a:t>, najczęściej na tym samym uniwersytecie.</a:t>
            </a:r>
          </a:p>
        </p:txBody>
      </p:sp>
    </p:spTree>
    <p:extLst>
      <p:ext uri="{BB962C8B-B14F-4D97-AF65-F5344CB8AC3E}">
        <p14:creationId xmlns:p14="http://schemas.microsoft.com/office/powerpoint/2010/main" val="5014215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B917D-FC55-43B6-84B2-6E4A1F01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7169"/>
          </a:xfrm>
        </p:spPr>
        <p:txBody>
          <a:bodyPr/>
          <a:lstStyle/>
          <a:p>
            <a:r>
              <a:rPr lang="pl-PL" dirty="0"/>
              <a:t>Powstanie uniwersytetów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6F6C88-ADEF-412A-BF69-DA421AC2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9395134" cy="4634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Od XI wieku w </a:t>
            </a:r>
            <a:r>
              <a:rPr lang="pl-PL" sz="2400" dirty="0">
                <a:solidFill>
                  <a:srgbClr val="FF0000"/>
                </a:solidFill>
              </a:rPr>
              <a:t>WIELKICH </a:t>
            </a:r>
            <a:r>
              <a:rPr lang="pl-PL" sz="2400" dirty="0"/>
              <a:t>miastach zaczęły powstawać tzw. </a:t>
            </a:r>
            <a:br>
              <a:rPr lang="pl-PL" sz="2400" dirty="0"/>
            </a:br>
            <a:r>
              <a:rPr lang="pl-PL" sz="2400" i="1" dirty="0"/>
              <a:t>studia generale</a:t>
            </a:r>
            <a:r>
              <a:rPr lang="pl-PL" sz="2400" dirty="0"/>
              <a:t>, czyli miejsca, gdzie w sposób otwarty krzewiono </a:t>
            </a:r>
            <a:r>
              <a:rPr lang="pl-PL" sz="2400" dirty="0">
                <a:solidFill>
                  <a:srgbClr val="FF0000"/>
                </a:solidFill>
              </a:rPr>
              <a:t>NAUKĘ</a:t>
            </a:r>
            <a:r>
              <a:rPr lang="pl-PL" sz="2400" dirty="0"/>
              <a:t>. Z czasem przekształciły się one w </a:t>
            </a:r>
            <a:r>
              <a:rPr lang="pl-PL" sz="2400" dirty="0">
                <a:solidFill>
                  <a:srgbClr val="FF0000"/>
                </a:solidFill>
              </a:rPr>
              <a:t>UNIWERSYTETY</a:t>
            </a:r>
            <a:r>
              <a:rPr lang="pl-PL" sz="2400" dirty="0"/>
              <a:t>. Pierwsze takie miejsce powstało w 1088 r. w Bolonii (Włochy). Kolejne otwarto w Wielkiej Brytanii, Francji, Hiszpanii. Pierwszym </a:t>
            </a:r>
            <a:r>
              <a:rPr lang="pl-PL" sz="2400" dirty="0">
                <a:solidFill>
                  <a:srgbClr val="FF0000"/>
                </a:solidFill>
              </a:rPr>
              <a:t>UNIWERSYTETEM </a:t>
            </a:r>
            <a:r>
              <a:rPr lang="pl-PL" sz="2400" dirty="0"/>
              <a:t>w Polsce była Akademia Krakowska, którą </a:t>
            </a:r>
            <a:br>
              <a:rPr lang="pl-PL" sz="2400" dirty="0"/>
            </a:br>
            <a:r>
              <a:rPr lang="pl-PL" sz="2400" dirty="0"/>
              <a:t>założył w 1364 r. król Kazimierz III </a:t>
            </a:r>
            <a:r>
              <a:rPr lang="pl-PL" sz="2400" dirty="0">
                <a:solidFill>
                  <a:srgbClr val="FF0000"/>
                </a:solidFill>
              </a:rPr>
              <a:t>WIELKI</a:t>
            </a:r>
            <a:r>
              <a:rPr lang="pl-PL" sz="2400" dirty="0"/>
              <a:t>. Uniwersytet </a:t>
            </a:r>
            <a:br>
              <a:rPr lang="pl-PL" sz="2400" dirty="0"/>
            </a:br>
            <a:r>
              <a:rPr lang="pl-PL" sz="2400" dirty="0"/>
              <a:t>zazwyczaj dawał możliwość studiowania </a:t>
            </a:r>
            <a:r>
              <a:rPr lang="pl-PL" sz="2400" dirty="0">
                <a:solidFill>
                  <a:srgbClr val="FF0000"/>
                </a:solidFill>
              </a:rPr>
              <a:t>FILOZOFII</a:t>
            </a:r>
            <a:r>
              <a:rPr lang="pl-PL" sz="2400" dirty="0"/>
              <a:t>, teologii,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PRAWA </a:t>
            </a:r>
            <a:r>
              <a:rPr lang="pl-PL" sz="2400" dirty="0"/>
              <a:t>i medycyny. Aby studiować teologię, trzeba było najpierw uczęszczać na studia z </a:t>
            </a:r>
            <a:r>
              <a:rPr lang="pl-PL" sz="2400" dirty="0">
                <a:solidFill>
                  <a:srgbClr val="FF0000"/>
                </a:solidFill>
              </a:rPr>
              <a:t>FILOZOFII</a:t>
            </a:r>
            <a:r>
              <a:rPr lang="pl-PL" sz="2400" dirty="0"/>
              <a:t>. Stopnie naukowe różniły </a:t>
            </a:r>
            <a:br>
              <a:rPr lang="pl-PL" sz="2400" dirty="0"/>
            </a:br>
            <a:r>
              <a:rPr lang="pl-PL" sz="2400" dirty="0"/>
              <a:t>się od dzisiejszych, a każdy student z czasem stawał się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NAUCZYCIELEM</a:t>
            </a:r>
            <a:r>
              <a:rPr lang="pl-PL" sz="2400" dirty="0"/>
              <a:t>, najczęściej na tym samym uniwersytecie.</a:t>
            </a:r>
          </a:p>
        </p:txBody>
      </p:sp>
    </p:spTree>
    <p:extLst>
      <p:ext uri="{BB962C8B-B14F-4D97-AF65-F5344CB8AC3E}">
        <p14:creationId xmlns:p14="http://schemas.microsoft.com/office/powerpoint/2010/main" val="25969747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2BB59C-C83C-482D-8062-48F3015F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Teologia scholastyczna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DC7B2D-33EC-415C-A9EE-A1DEDD24B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9971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XIII w. na </a:t>
            </a:r>
            <a:r>
              <a:rPr lang="pl-PL" sz="2400" dirty="0">
                <a:solidFill>
                  <a:srgbClr val="FF0000"/>
                </a:solidFill>
              </a:rPr>
              <a:t>_ _ _ _ _ _ _ _ _ _ _ _ _ _ </a:t>
            </a:r>
            <a:r>
              <a:rPr lang="pl-PL" sz="2400" dirty="0"/>
              <a:t>zaczęli wykładać zakonnicy, głównie </a:t>
            </a:r>
            <a:r>
              <a:rPr lang="pl-PL" sz="2400" dirty="0">
                <a:solidFill>
                  <a:srgbClr val="FF0000"/>
                </a:solidFill>
              </a:rPr>
              <a:t>_ _ A _ _ _ _ _ _ A _ _ _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_ _ _ _ _ _ _ A _ _ _</a:t>
            </a:r>
            <a:r>
              <a:rPr lang="pl-PL" sz="2400" dirty="0"/>
              <a:t>. Odnaleziono </a:t>
            </a:r>
            <a:r>
              <a:rPr lang="pl-PL" sz="2400" dirty="0">
                <a:solidFill>
                  <a:srgbClr val="FF0000"/>
                </a:solidFill>
              </a:rPr>
              <a:t>_ _ _ _ A</a:t>
            </a:r>
            <a:r>
              <a:rPr lang="pl-PL" sz="2400" dirty="0"/>
              <a:t> Arystotelesa. Teologowie zaczęli tworzyć oparte na logice i retoryce komentarze do </a:t>
            </a:r>
            <a:r>
              <a:rPr lang="pl-PL" sz="2400" dirty="0">
                <a:solidFill>
                  <a:srgbClr val="FF0000"/>
                </a:solidFill>
              </a:rPr>
              <a:t>_ _ _ _ _ _ _ _ _ </a:t>
            </a:r>
            <a:r>
              <a:rPr lang="pl-PL" sz="2400" dirty="0"/>
              <a:t>arystotelesowskiej, zwane sumami. Tak narodził się nowy nurt </a:t>
            </a:r>
            <a:br>
              <a:rPr lang="pl-PL" sz="2400" dirty="0"/>
            </a:br>
            <a:r>
              <a:rPr lang="pl-PL" sz="2400" dirty="0"/>
              <a:t>w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/>
              <a:t>,</a:t>
            </a:r>
            <a:r>
              <a:rPr lang="pl-PL" sz="2400" dirty="0">
                <a:solidFill>
                  <a:srgbClr val="FF0000"/>
                </a:solidFill>
              </a:rPr>
              <a:t> </a:t>
            </a:r>
            <a:r>
              <a:rPr lang="pl-PL" sz="2400" dirty="0"/>
              <a:t>czyli teologia scholastyczna. Jej najwybitniejsi przedstawiciele to św. Albert </a:t>
            </a:r>
            <a:r>
              <a:rPr lang="pl-PL" sz="2400" dirty="0">
                <a:solidFill>
                  <a:srgbClr val="FF0000"/>
                </a:solidFill>
              </a:rPr>
              <a:t>_ _ _ _ _ _ </a:t>
            </a:r>
            <a:r>
              <a:rPr lang="pl-PL" sz="2400" dirty="0"/>
              <a:t>(+1280), </a:t>
            </a:r>
            <a:br>
              <a:rPr lang="pl-PL" sz="2400" dirty="0"/>
            </a:br>
            <a:r>
              <a:rPr lang="pl-PL" sz="2400" dirty="0"/>
              <a:t>św. Bonawentura (+1274) i św. </a:t>
            </a:r>
            <a:r>
              <a:rPr lang="pl-PL" sz="2400" dirty="0">
                <a:solidFill>
                  <a:srgbClr val="FF0000"/>
                </a:solidFill>
              </a:rPr>
              <a:t>_ _ _ A _ _</a:t>
            </a:r>
            <a:r>
              <a:rPr lang="pl-PL" sz="2400" dirty="0"/>
              <a:t> z Akwinu (+1274).</a:t>
            </a:r>
          </a:p>
        </p:txBody>
      </p:sp>
    </p:spTree>
    <p:extLst>
      <p:ext uri="{BB962C8B-B14F-4D97-AF65-F5344CB8AC3E}">
        <p14:creationId xmlns:p14="http://schemas.microsoft.com/office/powerpoint/2010/main" val="10031717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2BB59C-C83C-482D-8062-48F3015F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Teologia scholastyczna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DC7B2D-33EC-415C-A9EE-A1DEDD24B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9971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XIII w. na </a:t>
            </a:r>
            <a:r>
              <a:rPr lang="pl-PL" sz="2400" dirty="0">
                <a:solidFill>
                  <a:srgbClr val="FF0000"/>
                </a:solidFill>
              </a:rPr>
              <a:t>UNIWERSYTETACH </a:t>
            </a:r>
            <a:r>
              <a:rPr lang="pl-PL" sz="2400" dirty="0"/>
              <a:t>zaczęli wykładać </a:t>
            </a:r>
            <a:br>
              <a:rPr lang="pl-PL" sz="2400" dirty="0"/>
            </a:br>
            <a:r>
              <a:rPr lang="pl-PL" sz="2400" dirty="0"/>
              <a:t>zakonnicy, głównie </a:t>
            </a:r>
            <a:r>
              <a:rPr lang="pl-PL" sz="2400" dirty="0">
                <a:solidFill>
                  <a:srgbClr val="FF0000"/>
                </a:solidFill>
              </a:rPr>
              <a:t>_ _ A _ _ _ _ _ _ A _ _ _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_ _ _ _ _ _ _ A _ _ _</a:t>
            </a:r>
            <a:r>
              <a:rPr lang="pl-PL" sz="2400" dirty="0"/>
              <a:t>. Odnaleziono </a:t>
            </a:r>
            <a:r>
              <a:rPr lang="pl-PL" sz="2400" dirty="0">
                <a:solidFill>
                  <a:srgbClr val="FF0000"/>
                </a:solidFill>
              </a:rPr>
              <a:t>_ _ _ _ A</a:t>
            </a:r>
            <a:r>
              <a:rPr lang="pl-PL" sz="2400" dirty="0"/>
              <a:t> Arystotelesa. Teologowie zaczęli tworzyć oparte na logice i retoryce komentarze do </a:t>
            </a:r>
            <a:r>
              <a:rPr lang="pl-PL" sz="2400" dirty="0">
                <a:solidFill>
                  <a:srgbClr val="FF0000"/>
                </a:solidFill>
              </a:rPr>
              <a:t>_ _ _ _ _ _ _ _ _ </a:t>
            </a:r>
            <a:r>
              <a:rPr lang="pl-PL" sz="2400" dirty="0"/>
              <a:t>arystotelesowskiej, zwane sumami. Tak narodził się nowy nurt </a:t>
            </a:r>
            <a:br>
              <a:rPr lang="pl-PL" sz="2400" dirty="0"/>
            </a:br>
            <a:r>
              <a:rPr lang="pl-PL" sz="2400" dirty="0"/>
              <a:t>w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/>
              <a:t>, czyli teologia scholastyczna. Jej najwybitniejsi przedstawiciele to św. Albert </a:t>
            </a:r>
            <a:r>
              <a:rPr lang="pl-PL" sz="2400" dirty="0">
                <a:solidFill>
                  <a:srgbClr val="FF0000"/>
                </a:solidFill>
              </a:rPr>
              <a:t>_ _ _ _ _ _ </a:t>
            </a:r>
            <a:r>
              <a:rPr lang="pl-PL" sz="2400" dirty="0"/>
              <a:t>(+1280), </a:t>
            </a:r>
            <a:br>
              <a:rPr lang="pl-PL" sz="2400" dirty="0"/>
            </a:br>
            <a:r>
              <a:rPr lang="pl-PL" sz="2400" dirty="0"/>
              <a:t>św. Bonawentura (+1274) i św. </a:t>
            </a:r>
            <a:r>
              <a:rPr lang="pl-PL" sz="2400" dirty="0">
                <a:solidFill>
                  <a:srgbClr val="FF0000"/>
                </a:solidFill>
              </a:rPr>
              <a:t>_ _ _ A _ _</a:t>
            </a:r>
            <a:r>
              <a:rPr lang="pl-PL" sz="2400" dirty="0"/>
              <a:t> z Akwinu (+1274).</a:t>
            </a:r>
          </a:p>
        </p:txBody>
      </p:sp>
    </p:spTree>
    <p:extLst>
      <p:ext uri="{BB962C8B-B14F-4D97-AF65-F5344CB8AC3E}">
        <p14:creationId xmlns:p14="http://schemas.microsoft.com/office/powerpoint/2010/main" val="30909481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2BB59C-C83C-482D-8062-48F3015F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Teologia scholastyczna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DC7B2D-33EC-415C-A9EE-A1DEDD24B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9971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XIII w. na </a:t>
            </a:r>
            <a:r>
              <a:rPr lang="pl-PL" sz="2400" dirty="0">
                <a:solidFill>
                  <a:srgbClr val="FF0000"/>
                </a:solidFill>
              </a:rPr>
              <a:t>UNIWERSYTETACH </a:t>
            </a:r>
            <a:r>
              <a:rPr lang="pl-PL" sz="2400" dirty="0"/>
              <a:t>zaczęli wykładać </a:t>
            </a:r>
            <a:br>
              <a:rPr lang="pl-PL" sz="2400" dirty="0"/>
            </a:br>
            <a:r>
              <a:rPr lang="pl-PL" sz="2400" dirty="0"/>
              <a:t>zakonnicy, głównie </a:t>
            </a:r>
            <a:r>
              <a:rPr lang="pl-PL" sz="2400" dirty="0">
                <a:solidFill>
                  <a:srgbClr val="FF0000"/>
                </a:solidFill>
              </a:rPr>
              <a:t>FRANCISZKANIE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_ _ _ _ _ _ _ A _ _ _</a:t>
            </a:r>
            <a:r>
              <a:rPr lang="pl-PL" sz="2400" dirty="0"/>
              <a:t>. Odnaleziono </a:t>
            </a:r>
            <a:r>
              <a:rPr lang="pl-PL" sz="2400" dirty="0">
                <a:solidFill>
                  <a:srgbClr val="FF0000"/>
                </a:solidFill>
              </a:rPr>
              <a:t>_ _ _ _ A</a:t>
            </a:r>
            <a:r>
              <a:rPr lang="pl-PL" sz="2400" dirty="0"/>
              <a:t> Arystotelesa. Teologowie zaczęli tworzyć oparte na logice i retoryce komentarze do </a:t>
            </a:r>
            <a:r>
              <a:rPr lang="pl-PL" sz="2400" dirty="0">
                <a:solidFill>
                  <a:srgbClr val="FF0000"/>
                </a:solidFill>
              </a:rPr>
              <a:t>_ _ _ _ _ _ _ _ _ </a:t>
            </a:r>
            <a:r>
              <a:rPr lang="pl-PL" sz="2400" dirty="0"/>
              <a:t>arystotelesowskiej, zwane sumami. Tak narodził się nowy nurt </a:t>
            </a:r>
            <a:br>
              <a:rPr lang="pl-PL" sz="2400" dirty="0"/>
            </a:br>
            <a:r>
              <a:rPr lang="pl-PL" sz="2400" dirty="0"/>
              <a:t>w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/>
              <a:t>, czyli teologia scholastyczna. Jej najwybitniejsi przedstawiciele to św. Albert </a:t>
            </a:r>
            <a:r>
              <a:rPr lang="pl-PL" sz="2400" dirty="0">
                <a:solidFill>
                  <a:srgbClr val="FF0000"/>
                </a:solidFill>
              </a:rPr>
              <a:t>_ _ _ _ _ _ </a:t>
            </a:r>
            <a:r>
              <a:rPr lang="pl-PL" sz="2400" dirty="0"/>
              <a:t>(+1280), </a:t>
            </a:r>
            <a:br>
              <a:rPr lang="pl-PL" sz="2400" dirty="0"/>
            </a:br>
            <a:r>
              <a:rPr lang="pl-PL" sz="2400" dirty="0"/>
              <a:t>św. Bonawentura (+1274) i św. </a:t>
            </a:r>
            <a:r>
              <a:rPr lang="pl-PL" sz="2400" dirty="0">
                <a:solidFill>
                  <a:srgbClr val="FF0000"/>
                </a:solidFill>
              </a:rPr>
              <a:t>_ _ _ A _ _</a:t>
            </a:r>
            <a:r>
              <a:rPr lang="pl-PL" sz="2400" dirty="0"/>
              <a:t> z Akwinu (+1274).</a:t>
            </a:r>
          </a:p>
        </p:txBody>
      </p:sp>
    </p:spTree>
    <p:extLst>
      <p:ext uri="{BB962C8B-B14F-4D97-AF65-F5344CB8AC3E}">
        <p14:creationId xmlns:p14="http://schemas.microsoft.com/office/powerpoint/2010/main" val="8641931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2BB59C-C83C-482D-8062-48F3015F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Teologia scholastyczna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DC7B2D-33EC-415C-A9EE-A1DEDD24B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9971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XIII w. na </a:t>
            </a:r>
            <a:r>
              <a:rPr lang="pl-PL" sz="2400" dirty="0">
                <a:solidFill>
                  <a:srgbClr val="FF0000"/>
                </a:solidFill>
              </a:rPr>
              <a:t>UNIWERSYTETACH </a:t>
            </a:r>
            <a:r>
              <a:rPr lang="pl-PL" sz="2400" dirty="0"/>
              <a:t>zaczęli wykładać </a:t>
            </a:r>
            <a:br>
              <a:rPr lang="pl-PL" sz="2400" dirty="0"/>
            </a:br>
            <a:r>
              <a:rPr lang="pl-PL" sz="2400" dirty="0"/>
              <a:t>zakonnicy, głównie </a:t>
            </a:r>
            <a:r>
              <a:rPr lang="pl-PL" sz="2400" dirty="0">
                <a:solidFill>
                  <a:srgbClr val="FF0000"/>
                </a:solidFill>
              </a:rPr>
              <a:t>FRANCISZKANIE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DOMINIKANIE</a:t>
            </a:r>
            <a:r>
              <a:rPr lang="pl-PL" sz="2400" dirty="0"/>
              <a:t>. </a:t>
            </a:r>
            <a:br>
              <a:rPr lang="pl-PL" sz="2400" dirty="0"/>
            </a:br>
            <a:r>
              <a:rPr lang="pl-PL" sz="2400" dirty="0"/>
              <a:t>Odnaleziono </a:t>
            </a:r>
            <a:r>
              <a:rPr lang="pl-PL" sz="2400" dirty="0">
                <a:solidFill>
                  <a:srgbClr val="FF0000"/>
                </a:solidFill>
              </a:rPr>
              <a:t>_ _ _ _ A</a:t>
            </a:r>
            <a:r>
              <a:rPr lang="pl-PL" sz="2400" dirty="0"/>
              <a:t> Arystotelesa. Teologowie zaczęli tworzyć oparte na logice i retoryce komentarze do </a:t>
            </a:r>
            <a:r>
              <a:rPr lang="pl-PL" sz="2400" dirty="0">
                <a:solidFill>
                  <a:srgbClr val="FF0000"/>
                </a:solidFill>
              </a:rPr>
              <a:t>_ _ _ _ _ _ _ _ _ </a:t>
            </a:r>
            <a:r>
              <a:rPr lang="pl-PL" sz="2400" dirty="0"/>
              <a:t>arystotelesowskiej, zwane sumami. Tak narodził się nowy nurt </a:t>
            </a:r>
            <a:br>
              <a:rPr lang="pl-PL" sz="2400" dirty="0"/>
            </a:br>
            <a:r>
              <a:rPr lang="pl-PL" sz="2400" dirty="0"/>
              <a:t>w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/>
              <a:t>,</a:t>
            </a:r>
            <a:r>
              <a:rPr lang="pl-PL" sz="2400" dirty="0">
                <a:solidFill>
                  <a:schemeClr val="tx1"/>
                </a:solidFill>
              </a:rPr>
              <a:t> </a:t>
            </a:r>
            <a:r>
              <a:rPr lang="pl-PL" sz="2400" dirty="0"/>
              <a:t>czyli teologia scholastyczna. Jej najwybitniejsi przedstawiciele to św. Albert </a:t>
            </a:r>
            <a:r>
              <a:rPr lang="pl-PL" sz="2400" dirty="0">
                <a:solidFill>
                  <a:srgbClr val="FF0000"/>
                </a:solidFill>
              </a:rPr>
              <a:t>_ _ _ _ _ _ </a:t>
            </a:r>
            <a:r>
              <a:rPr lang="pl-PL" sz="2400" dirty="0"/>
              <a:t>(+1280), </a:t>
            </a:r>
            <a:br>
              <a:rPr lang="pl-PL" sz="2400" dirty="0"/>
            </a:br>
            <a:r>
              <a:rPr lang="pl-PL" sz="2400" dirty="0"/>
              <a:t>św. Bonawentura (+1274) i św. </a:t>
            </a:r>
            <a:r>
              <a:rPr lang="pl-PL" sz="2400" dirty="0">
                <a:solidFill>
                  <a:srgbClr val="FF0000"/>
                </a:solidFill>
              </a:rPr>
              <a:t>_ _ _ A _ _</a:t>
            </a:r>
            <a:r>
              <a:rPr lang="pl-PL" sz="2400" dirty="0"/>
              <a:t> z Akwinu (+1274).</a:t>
            </a:r>
          </a:p>
        </p:txBody>
      </p:sp>
    </p:spTree>
    <p:extLst>
      <p:ext uri="{BB962C8B-B14F-4D97-AF65-F5344CB8AC3E}">
        <p14:creationId xmlns:p14="http://schemas.microsoft.com/office/powerpoint/2010/main" val="23821881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2BB59C-C83C-482D-8062-48F3015F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Teologia scholastyczna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DC7B2D-33EC-415C-A9EE-A1DEDD24B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9971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XIII w. na </a:t>
            </a:r>
            <a:r>
              <a:rPr lang="pl-PL" sz="2400" dirty="0">
                <a:solidFill>
                  <a:srgbClr val="FF0000"/>
                </a:solidFill>
              </a:rPr>
              <a:t>UNIWERSYTETACH </a:t>
            </a:r>
            <a:r>
              <a:rPr lang="pl-PL" sz="2400" dirty="0"/>
              <a:t>zaczęli wykładać </a:t>
            </a:r>
            <a:br>
              <a:rPr lang="pl-PL" sz="2400" dirty="0"/>
            </a:br>
            <a:r>
              <a:rPr lang="pl-PL" sz="2400" dirty="0"/>
              <a:t>zakonnicy, głównie </a:t>
            </a:r>
            <a:r>
              <a:rPr lang="pl-PL" sz="2400" dirty="0">
                <a:solidFill>
                  <a:srgbClr val="FF0000"/>
                </a:solidFill>
              </a:rPr>
              <a:t>FRANCISZKANIE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DOMINIKANIE</a:t>
            </a:r>
            <a:r>
              <a:rPr lang="pl-PL" sz="2400" dirty="0"/>
              <a:t>. </a:t>
            </a:r>
            <a:br>
              <a:rPr lang="pl-PL" sz="2400" dirty="0"/>
            </a:br>
            <a:r>
              <a:rPr lang="pl-PL" sz="2400" dirty="0"/>
              <a:t>Odnaleziono </a:t>
            </a:r>
            <a:r>
              <a:rPr lang="pl-PL" sz="2400" dirty="0">
                <a:solidFill>
                  <a:srgbClr val="FF0000"/>
                </a:solidFill>
              </a:rPr>
              <a:t>PISMA </a:t>
            </a:r>
            <a:r>
              <a:rPr lang="pl-PL" sz="2400" dirty="0"/>
              <a:t>Arystotelesa. Teologowie zaczęli tworzyć oparte na logice i retoryce komentarze do </a:t>
            </a:r>
            <a:r>
              <a:rPr lang="pl-PL" sz="2400" dirty="0">
                <a:solidFill>
                  <a:srgbClr val="FF0000"/>
                </a:solidFill>
              </a:rPr>
              <a:t>_ _ _ _ _ _ _ _ _ </a:t>
            </a:r>
            <a:r>
              <a:rPr lang="pl-PL" sz="2400" dirty="0"/>
              <a:t>arystotelesowskiej, zwane sumami. Tak narodził się nowy nurt </a:t>
            </a:r>
            <a:br>
              <a:rPr lang="pl-PL" sz="2400" dirty="0"/>
            </a:br>
            <a:r>
              <a:rPr lang="pl-PL" sz="2400" dirty="0"/>
              <a:t>w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/>
              <a:t>,</a:t>
            </a:r>
            <a:r>
              <a:rPr lang="pl-PL" sz="2400" dirty="0">
                <a:solidFill>
                  <a:schemeClr val="tx1"/>
                </a:solidFill>
              </a:rPr>
              <a:t> </a:t>
            </a:r>
            <a:r>
              <a:rPr lang="pl-PL" sz="2400" dirty="0"/>
              <a:t>czyli teologia scholastyczna. Jej najwybitniejsi przedstawiciele to św. Albert </a:t>
            </a:r>
            <a:r>
              <a:rPr lang="pl-PL" sz="2400" dirty="0">
                <a:solidFill>
                  <a:srgbClr val="FF0000"/>
                </a:solidFill>
              </a:rPr>
              <a:t>_ _ _ _ _ _ </a:t>
            </a:r>
            <a:r>
              <a:rPr lang="pl-PL" sz="2400" dirty="0"/>
              <a:t>(+1280), </a:t>
            </a:r>
            <a:br>
              <a:rPr lang="pl-PL" sz="2400" dirty="0"/>
            </a:br>
            <a:r>
              <a:rPr lang="pl-PL" sz="2400" dirty="0"/>
              <a:t>św. Bonawentura (+1274) i św. </a:t>
            </a:r>
            <a:r>
              <a:rPr lang="pl-PL" sz="2400" dirty="0">
                <a:solidFill>
                  <a:srgbClr val="FF0000"/>
                </a:solidFill>
              </a:rPr>
              <a:t>_ _ _ A _ _</a:t>
            </a:r>
            <a:r>
              <a:rPr lang="pl-PL" sz="2400" dirty="0"/>
              <a:t> z Akwinu (+1274).</a:t>
            </a:r>
          </a:p>
        </p:txBody>
      </p:sp>
    </p:spTree>
    <p:extLst>
      <p:ext uri="{BB962C8B-B14F-4D97-AF65-F5344CB8AC3E}">
        <p14:creationId xmlns:p14="http://schemas.microsoft.com/office/powerpoint/2010/main" val="5525034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2BB59C-C83C-482D-8062-48F3015F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Teologia scholastyczna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DC7B2D-33EC-415C-A9EE-A1DEDD24B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9971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XIII w. na </a:t>
            </a:r>
            <a:r>
              <a:rPr lang="pl-PL" sz="2400" dirty="0">
                <a:solidFill>
                  <a:srgbClr val="FF0000"/>
                </a:solidFill>
              </a:rPr>
              <a:t>UNIWERSYTETACH </a:t>
            </a:r>
            <a:r>
              <a:rPr lang="pl-PL" sz="2400" dirty="0"/>
              <a:t>zaczęli wykładać </a:t>
            </a:r>
            <a:br>
              <a:rPr lang="pl-PL" sz="2400" dirty="0"/>
            </a:br>
            <a:r>
              <a:rPr lang="pl-PL" sz="2400" dirty="0"/>
              <a:t>zakonnicy, głównie </a:t>
            </a:r>
            <a:r>
              <a:rPr lang="pl-PL" sz="2400" dirty="0">
                <a:solidFill>
                  <a:srgbClr val="FF0000"/>
                </a:solidFill>
              </a:rPr>
              <a:t>FRANCISZKANIE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DOMINIKANIE</a:t>
            </a:r>
            <a:r>
              <a:rPr lang="pl-PL" sz="2400" dirty="0"/>
              <a:t>. </a:t>
            </a:r>
            <a:br>
              <a:rPr lang="pl-PL" sz="2400" dirty="0"/>
            </a:br>
            <a:r>
              <a:rPr lang="pl-PL" sz="2400" dirty="0"/>
              <a:t>Odnaleziono </a:t>
            </a:r>
            <a:r>
              <a:rPr lang="pl-PL" sz="2400" dirty="0">
                <a:solidFill>
                  <a:srgbClr val="FF0000"/>
                </a:solidFill>
              </a:rPr>
              <a:t>PISMA </a:t>
            </a:r>
            <a:r>
              <a:rPr lang="pl-PL" sz="2400" dirty="0"/>
              <a:t>Arystotelesa. Teologowie zaczęli tworzyć oparte na logice i retoryce komentarze do </a:t>
            </a:r>
            <a:r>
              <a:rPr lang="pl-PL" sz="2400" dirty="0">
                <a:solidFill>
                  <a:srgbClr val="FF0000"/>
                </a:solidFill>
              </a:rPr>
              <a:t>FILOZOFII </a:t>
            </a:r>
            <a:r>
              <a:rPr lang="pl-PL" sz="2400" dirty="0"/>
              <a:t>arystotelesowskiej, zwane sumami. Tak narodził się nowy nurt </a:t>
            </a:r>
            <a:br>
              <a:rPr lang="pl-PL" sz="2400" dirty="0"/>
            </a:br>
            <a:r>
              <a:rPr lang="pl-PL" sz="2400" dirty="0"/>
              <a:t>w </a:t>
            </a:r>
            <a:r>
              <a:rPr lang="pl-PL" sz="2400" dirty="0">
                <a:solidFill>
                  <a:srgbClr val="FF0000"/>
                </a:solidFill>
              </a:rPr>
              <a:t>_ A _ _ _</a:t>
            </a:r>
            <a:r>
              <a:rPr lang="pl-PL" sz="2400" dirty="0"/>
              <a:t>,</a:t>
            </a:r>
            <a:r>
              <a:rPr lang="pl-PL" sz="2400" dirty="0">
                <a:solidFill>
                  <a:schemeClr val="tx1"/>
                </a:solidFill>
              </a:rPr>
              <a:t> </a:t>
            </a:r>
            <a:r>
              <a:rPr lang="pl-PL" sz="2400" dirty="0"/>
              <a:t>czyli teologia scholastyczna. Jej najwybitniejsi przedstawiciele to św. Albert </a:t>
            </a:r>
            <a:r>
              <a:rPr lang="pl-PL" sz="2400" dirty="0">
                <a:solidFill>
                  <a:srgbClr val="FF0000"/>
                </a:solidFill>
              </a:rPr>
              <a:t>_ _ _ _ _ _ </a:t>
            </a:r>
            <a:r>
              <a:rPr lang="pl-PL" sz="2400" dirty="0"/>
              <a:t>(+1280), </a:t>
            </a:r>
            <a:br>
              <a:rPr lang="pl-PL" sz="2400" dirty="0"/>
            </a:br>
            <a:r>
              <a:rPr lang="pl-PL" sz="2400" dirty="0"/>
              <a:t>św. Bonawentura (+1274) i św. </a:t>
            </a:r>
            <a:r>
              <a:rPr lang="pl-PL" sz="2400" dirty="0">
                <a:solidFill>
                  <a:srgbClr val="FF0000"/>
                </a:solidFill>
              </a:rPr>
              <a:t>_ _ _ A _ _</a:t>
            </a:r>
            <a:r>
              <a:rPr lang="pl-PL" sz="2400" dirty="0"/>
              <a:t> z Akwinu (+1274).</a:t>
            </a:r>
          </a:p>
        </p:txBody>
      </p:sp>
    </p:spTree>
    <p:extLst>
      <p:ext uri="{BB962C8B-B14F-4D97-AF65-F5344CB8AC3E}">
        <p14:creationId xmlns:p14="http://schemas.microsoft.com/office/powerpoint/2010/main" val="8168967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2BB59C-C83C-482D-8062-48F3015F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Teologia scholastyczna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DC7B2D-33EC-415C-A9EE-A1DEDD24B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9971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XIII w. na </a:t>
            </a:r>
            <a:r>
              <a:rPr lang="pl-PL" sz="2400" dirty="0">
                <a:solidFill>
                  <a:srgbClr val="FF0000"/>
                </a:solidFill>
              </a:rPr>
              <a:t>UNIWERSYTETACH </a:t>
            </a:r>
            <a:r>
              <a:rPr lang="pl-PL" sz="2400" dirty="0"/>
              <a:t>zaczęli wykładać </a:t>
            </a:r>
            <a:br>
              <a:rPr lang="pl-PL" sz="2400" dirty="0"/>
            </a:br>
            <a:r>
              <a:rPr lang="pl-PL" sz="2400" dirty="0"/>
              <a:t>zakonnicy, głównie </a:t>
            </a:r>
            <a:r>
              <a:rPr lang="pl-PL" sz="2400" dirty="0">
                <a:solidFill>
                  <a:srgbClr val="FF0000"/>
                </a:solidFill>
              </a:rPr>
              <a:t>FRANCISZKANIE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DOMINIKANIE</a:t>
            </a:r>
            <a:r>
              <a:rPr lang="pl-PL" sz="2400" dirty="0"/>
              <a:t>. </a:t>
            </a:r>
            <a:br>
              <a:rPr lang="pl-PL" sz="2400" dirty="0"/>
            </a:br>
            <a:r>
              <a:rPr lang="pl-PL" sz="2400" dirty="0"/>
              <a:t>Odnaleziono </a:t>
            </a:r>
            <a:r>
              <a:rPr lang="pl-PL" sz="2400" dirty="0">
                <a:solidFill>
                  <a:srgbClr val="FF0000"/>
                </a:solidFill>
              </a:rPr>
              <a:t>PISMA </a:t>
            </a:r>
            <a:r>
              <a:rPr lang="pl-PL" sz="2400" dirty="0"/>
              <a:t>Arystotelesa. Teologowie zaczęli tworzyć oparte na logice i retoryce komentarze do </a:t>
            </a:r>
            <a:r>
              <a:rPr lang="pl-PL" sz="2400" dirty="0">
                <a:solidFill>
                  <a:srgbClr val="FF0000"/>
                </a:solidFill>
              </a:rPr>
              <a:t>FILOZOFII </a:t>
            </a:r>
            <a:r>
              <a:rPr lang="pl-PL" sz="2400" dirty="0"/>
              <a:t>arystotelesowskiej, zwane sumami. Tak narodził się nowy nurt </a:t>
            </a:r>
            <a:br>
              <a:rPr lang="pl-PL" sz="2400" dirty="0"/>
            </a:br>
            <a:r>
              <a:rPr lang="pl-PL" sz="2400" dirty="0"/>
              <a:t>w </a:t>
            </a:r>
            <a:r>
              <a:rPr lang="pl-PL" sz="2400" dirty="0">
                <a:solidFill>
                  <a:srgbClr val="FF0000"/>
                </a:solidFill>
              </a:rPr>
              <a:t>NAUCE</a:t>
            </a:r>
            <a:r>
              <a:rPr lang="pl-PL" sz="2400" dirty="0"/>
              <a:t>,</a:t>
            </a:r>
            <a:r>
              <a:rPr lang="pl-PL" sz="2400" dirty="0">
                <a:solidFill>
                  <a:schemeClr val="tx1"/>
                </a:solidFill>
              </a:rPr>
              <a:t> </a:t>
            </a:r>
            <a:r>
              <a:rPr lang="pl-PL" sz="2400" dirty="0"/>
              <a:t>czyli teologia scholastyczna. Jej najwybitniejsi przedstawiciele to św. Albert </a:t>
            </a:r>
            <a:r>
              <a:rPr lang="pl-PL" sz="2400" dirty="0">
                <a:solidFill>
                  <a:srgbClr val="FF0000"/>
                </a:solidFill>
              </a:rPr>
              <a:t>_ _ _ _ _ _ </a:t>
            </a:r>
            <a:r>
              <a:rPr lang="pl-PL" sz="2400" dirty="0"/>
              <a:t>(+1280), </a:t>
            </a:r>
            <a:br>
              <a:rPr lang="pl-PL" sz="2400" dirty="0"/>
            </a:br>
            <a:r>
              <a:rPr lang="pl-PL" sz="2400" dirty="0"/>
              <a:t>św. Bonawentura (+1274) i św. </a:t>
            </a:r>
            <a:r>
              <a:rPr lang="pl-PL" sz="2400" dirty="0">
                <a:solidFill>
                  <a:srgbClr val="FF0000"/>
                </a:solidFill>
              </a:rPr>
              <a:t>_ _ _ A _ _</a:t>
            </a:r>
            <a:r>
              <a:rPr lang="pl-PL" sz="2400" dirty="0"/>
              <a:t> z Akwinu (+1274).</a:t>
            </a:r>
          </a:p>
        </p:txBody>
      </p:sp>
    </p:spTree>
    <p:extLst>
      <p:ext uri="{BB962C8B-B14F-4D97-AF65-F5344CB8AC3E}">
        <p14:creationId xmlns:p14="http://schemas.microsoft.com/office/powerpoint/2010/main" val="2881857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88697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r>
              <a:rPr lang="pl-PL" sz="2400" dirty="0">
                <a:solidFill>
                  <a:srgbClr val="FF0000"/>
                </a:solidFill>
              </a:rPr>
              <a:t>ZAKONY</a:t>
            </a:r>
            <a:r>
              <a:rPr lang="pl-PL" sz="2400" dirty="0"/>
              <a:t>. Szkoły najczęściej zakładano przy katedrach lub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MNICHAMI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RETORYKI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_ _ A _ _ _ _ _ _ _ 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 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, </a:t>
            </a:r>
            <a:r>
              <a:rPr lang="pl-PL" sz="2400" dirty="0">
                <a:solidFill>
                  <a:srgbClr val="FF0000"/>
                </a:solidFill>
              </a:rPr>
              <a:t>_ _ _ _ _ _ _ _ A</a:t>
            </a:r>
            <a:r>
              <a:rPr lang="pl-PL" sz="2400" dirty="0"/>
              <a:t> i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. Ważnym przedmiotem była także </a:t>
            </a:r>
            <a:r>
              <a:rPr lang="pl-PL" sz="2400" dirty="0">
                <a:solidFill>
                  <a:srgbClr val="FF0000"/>
                </a:solidFill>
              </a:rPr>
              <a:t>_ _ _ _ _ A</a:t>
            </a:r>
            <a:r>
              <a:rPr lang="pl-PL" sz="2400" dirty="0"/>
              <a:t> , dzięki której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/>
              <a:t>mogli godnie sprawować 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_ _ _ _ _ _ A</a:t>
            </a:r>
            <a:r>
              <a:rPr lang="pl-PL" sz="2400" dirty="0"/>
              <a:t> była najważniejszym 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15482931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2BB59C-C83C-482D-8062-48F3015F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Teologia scholastyczna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DC7B2D-33EC-415C-A9EE-A1DEDD24B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9971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XIII w. na </a:t>
            </a:r>
            <a:r>
              <a:rPr lang="pl-PL" sz="2400" dirty="0">
                <a:solidFill>
                  <a:srgbClr val="FF0000"/>
                </a:solidFill>
              </a:rPr>
              <a:t>UNIWERSYTETACH </a:t>
            </a:r>
            <a:r>
              <a:rPr lang="pl-PL" sz="2400" dirty="0"/>
              <a:t>zaczęli wykładać </a:t>
            </a:r>
            <a:br>
              <a:rPr lang="pl-PL" sz="2400" dirty="0"/>
            </a:br>
            <a:r>
              <a:rPr lang="pl-PL" sz="2400" dirty="0"/>
              <a:t>zakonnicy, głównie </a:t>
            </a:r>
            <a:r>
              <a:rPr lang="pl-PL" sz="2400" dirty="0">
                <a:solidFill>
                  <a:srgbClr val="FF0000"/>
                </a:solidFill>
              </a:rPr>
              <a:t>FRANCISZKANIE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DOMINIKANIE</a:t>
            </a:r>
            <a:r>
              <a:rPr lang="pl-PL" sz="2400" dirty="0"/>
              <a:t>. </a:t>
            </a:r>
            <a:br>
              <a:rPr lang="pl-PL" sz="2400" dirty="0"/>
            </a:br>
            <a:r>
              <a:rPr lang="pl-PL" sz="2400" dirty="0"/>
              <a:t>Odnaleziono </a:t>
            </a:r>
            <a:r>
              <a:rPr lang="pl-PL" sz="2400" dirty="0">
                <a:solidFill>
                  <a:srgbClr val="FF0000"/>
                </a:solidFill>
              </a:rPr>
              <a:t>PISMA </a:t>
            </a:r>
            <a:r>
              <a:rPr lang="pl-PL" sz="2400" dirty="0"/>
              <a:t>Arystotelesa. Teologowie zaczęli tworzyć oparte na logice i retoryce komentarze do </a:t>
            </a:r>
            <a:r>
              <a:rPr lang="pl-PL" sz="2400" dirty="0">
                <a:solidFill>
                  <a:srgbClr val="FF0000"/>
                </a:solidFill>
              </a:rPr>
              <a:t>FILOZOFII </a:t>
            </a:r>
            <a:r>
              <a:rPr lang="pl-PL" sz="2400" dirty="0"/>
              <a:t>arystotelesowskiej, zwane sumami. Tak narodził się nowy nurt </a:t>
            </a:r>
            <a:br>
              <a:rPr lang="pl-PL" sz="2400" dirty="0"/>
            </a:br>
            <a:r>
              <a:rPr lang="pl-PL" sz="2400" dirty="0"/>
              <a:t>w </a:t>
            </a:r>
            <a:r>
              <a:rPr lang="pl-PL" sz="2400" dirty="0">
                <a:solidFill>
                  <a:srgbClr val="FF0000"/>
                </a:solidFill>
              </a:rPr>
              <a:t>NAUCE</a:t>
            </a:r>
            <a:r>
              <a:rPr lang="pl-PL" sz="2400" dirty="0"/>
              <a:t>,</a:t>
            </a:r>
            <a:r>
              <a:rPr lang="pl-PL" sz="2400" dirty="0">
                <a:solidFill>
                  <a:schemeClr val="tx1"/>
                </a:solidFill>
              </a:rPr>
              <a:t> </a:t>
            </a:r>
            <a:r>
              <a:rPr lang="pl-PL" sz="2400" dirty="0"/>
              <a:t>czyli teologia scholastyczna. Jej najwybitniejsi przedstawiciele to św. Albert </a:t>
            </a:r>
            <a:r>
              <a:rPr lang="pl-PL" sz="2400" dirty="0">
                <a:solidFill>
                  <a:srgbClr val="FF0000"/>
                </a:solidFill>
              </a:rPr>
              <a:t>WIELKI </a:t>
            </a:r>
            <a:r>
              <a:rPr lang="pl-PL" sz="2400" dirty="0"/>
              <a:t>(+1280), </a:t>
            </a:r>
            <a:br>
              <a:rPr lang="pl-PL" sz="2400" dirty="0"/>
            </a:br>
            <a:r>
              <a:rPr lang="pl-PL" sz="2400" dirty="0"/>
              <a:t>św. Bonawentura (+1274) i św. </a:t>
            </a:r>
            <a:r>
              <a:rPr lang="pl-PL" sz="2400" dirty="0">
                <a:solidFill>
                  <a:srgbClr val="FF0000"/>
                </a:solidFill>
              </a:rPr>
              <a:t>_ _ _ A _ _</a:t>
            </a:r>
            <a:r>
              <a:rPr lang="pl-PL" sz="2400" dirty="0"/>
              <a:t> z Akwinu (+1274).</a:t>
            </a:r>
          </a:p>
        </p:txBody>
      </p:sp>
    </p:spTree>
    <p:extLst>
      <p:ext uri="{BB962C8B-B14F-4D97-AF65-F5344CB8AC3E}">
        <p14:creationId xmlns:p14="http://schemas.microsoft.com/office/powerpoint/2010/main" val="11666324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2BB59C-C83C-482D-8062-48F3015F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Teologia scholastyczna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DC7B2D-33EC-415C-A9EE-A1DEDD24B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9971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XIII w. na </a:t>
            </a:r>
            <a:r>
              <a:rPr lang="pl-PL" sz="2400" dirty="0">
                <a:solidFill>
                  <a:srgbClr val="FF0000"/>
                </a:solidFill>
              </a:rPr>
              <a:t>UNIWERSYTETACH </a:t>
            </a:r>
            <a:r>
              <a:rPr lang="pl-PL" sz="2400" dirty="0"/>
              <a:t>zaczęli wykładać </a:t>
            </a:r>
            <a:br>
              <a:rPr lang="pl-PL" sz="2400" dirty="0"/>
            </a:br>
            <a:r>
              <a:rPr lang="pl-PL" sz="2400" dirty="0"/>
              <a:t>zakonnicy, głównie </a:t>
            </a:r>
            <a:r>
              <a:rPr lang="pl-PL" sz="2400" dirty="0">
                <a:solidFill>
                  <a:srgbClr val="FF0000"/>
                </a:solidFill>
              </a:rPr>
              <a:t>FRANCISZKANIE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DOMINIKANIE</a:t>
            </a:r>
            <a:r>
              <a:rPr lang="pl-PL" sz="2400" dirty="0"/>
              <a:t>. </a:t>
            </a:r>
            <a:br>
              <a:rPr lang="pl-PL" sz="2400" dirty="0"/>
            </a:br>
            <a:r>
              <a:rPr lang="pl-PL" sz="2400" dirty="0"/>
              <a:t>Odnaleziono </a:t>
            </a:r>
            <a:r>
              <a:rPr lang="pl-PL" sz="2400" dirty="0">
                <a:solidFill>
                  <a:srgbClr val="FF0000"/>
                </a:solidFill>
              </a:rPr>
              <a:t>PISMA </a:t>
            </a:r>
            <a:r>
              <a:rPr lang="pl-PL" sz="2400" dirty="0"/>
              <a:t>Arystotelesa. Teologowie zaczęli tworzyć oparte na logice i retoryce komentarze do </a:t>
            </a:r>
            <a:r>
              <a:rPr lang="pl-PL" sz="2400" dirty="0">
                <a:solidFill>
                  <a:srgbClr val="FF0000"/>
                </a:solidFill>
              </a:rPr>
              <a:t>FILOZOFII </a:t>
            </a:r>
            <a:r>
              <a:rPr lang="pl-PL" sz="2400" dirty="0"/>
              <a:t>arystotelesowskiej, zwane sumami. Tak narodził się nowy nurt </a:t>
            </a:r>
            <a:br>
              <a:rPr lang="pl-PL" sz="2400" dirty="0"/>
            </a:br>
            <a:r>
              <a:rPr lang="pl-PL" sz="2400" dirty="0"/>
              <a:t>w </a:t>
            </a:r>
            <a:r>
              <a:rPr lang="pl-PL" sz="2400" dirty="0">
                <a:solidFill>
                  <a:srgbClr val="FF0000"/>
                </a:solidFill>
              </a:rPr>
              <a:t>NAUCE</a:t>
            </a:r>
            <a:r>
              <a:rPr lang="pl-PL" sz="2400" dirty="0"/>
              <a:t>,</a:t>
            </a:r>
            <a:r>
              <a:rPr lang="pl-PL" sz="2400" dirty="0">
                <a:solidFill>
                  <a:schemeClr val="tx1"/>
                </a:solidFill>
              </a:rPr>
              <a:t> </a:t>
            </a:r>
            <a:r>
              <a:rPr lang="pl-PL" sz="2400" dirty="0"/>
              <a:t>czyli teologia scholastyczna. Jej najwybitniejsi przedstawiciele to św. Albert </a:t>
            </a:r>
            <a:r>
              <a:rPr lang="pl-PL" sz="2400" dirty="0">
                <a:solidFill>
                  <a:srgbClr val="FF0000"/>
                </a:solidFill>
              </a:rPr>
              <a:t>WIELKI </a:t>
            </a:r>
            <a:r>
              <a:rPr lang="pl-PL" sz="2400" dirty="0"/>
              <a:t>(+1280), </a:t>
            </a:r>
            <a:br>
              <a:rPr lang="pl-PL" sz="2400" dirty="0"/>
            </a:br>
            <a:r>
              <a:rPr lang="pl-PL" sz="2400" dirty="0"/>
              <a:t>św. Bonawentura (+1274) i św. </a:t>
            </a:r>
            <a:r>
              <a:rPr lang="pl-PL" sz="2400" dirty="0">
                <a:solidFill>
                  <a:srgbClr val="FF0000"/>
                </a:solidFill>
              </a:rPr>
              <a:t>TOMASZ </a:t>
            </a:r>
            <a:r>
              <a:rPr lang="pl-PL" sz="2400" dirty="0"/>
              <a:t>z Akwinu (+1274).</a:t>
            </a:r>
          </a:p>
        </p:txBody>
      </p:sp>
    </p:spTree>
    <p:extLst>
      <p:ext uri="{BB962C8B-B14F-4D97-AF65-F5344CB8AC3E}">
        <p14:creationId xmlns:p14="http://schemas.microsoft.com/office/powerpoint/2010/main" val="242224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88697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r>
              <a:rPr lang="pl-PL" sz="2400" dirty="0">
                <a:solidFill>
                  <a:srgbClr val="FF0000"/>
                </a:solidFill>
              </a:rPr>
              <a:t>ZAKONY</a:t>
            </a:r>
            <a:r>
              <a:rPr lang="pl-PL" sz="2400" dirty="0"/>
              <a:t>. Szkoły najczęściej zakładano przy katedrach lub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MNICHAMI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RETORYKI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DIALEKTYKI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 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, </a:t>
            </a:r>
            <a:r>
              <a:rPr lang="pl-PL" sz="2400" dirty="0">
                <a:solidFill>
                  <a:srgbClr val="FF0000"/>
                </a:solidFill>
              </a:rPr>
              <a:t>_ _ _ _ _ _ _ _ A</a:t>
            </a:r>
            <a:r>
              <a:rPr lang="pl-PL" sz="2400" dirty="0"/>
              <a:t> i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. Ważnym przedmiotem była także </a:t>
            </a:r>
            <a:r>
              <a:rPr lang="pl-PL" sz="2400" dirty="0">
                <a:solidFill>
                  <a:srgbClr val="FF0000"/>
                </a:solidFill>
              </a:rPr>
              <a:t>_ _ _ _ _ A</a:t>
            </a:r>
            <a:r>
              <a:rPr lang="pl-PL" sz="2400" dirty="0"/>
              <a:t> , dzięki której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/>
              <a:t>mogli godnie sprawować 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_ _ _ _ _ _ A</a:t>
            </a:r>
            <a:r>
              <a:rPr lang="pl-PL" sz="2400" dirty="0"/>
              <a:t> była najważniejszym 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995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88697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r>
              <a:rPr lang="pl-PL" sz="2400" dirty="0">
                <a:solidFill>
                  <a:srgbClr val="FF0000"/>
                </a:solidFill>
              </a:rPr>
              <a:t>ZAKONY</a:t>
            </a:r>
            <a:r>
              <a:rPr lang="pl-PL" sz="2400" dirty="0"/>
              <a:t>. Szkoły najczęściej zakładano przy katedrach lub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MNICHAMI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RETORYKI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DIALEKTYKI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ARYTMETYKA</a:t>
            </a:r>
            <a:r>
              <a:rPr lang="pl-PL" sz="2400" dirty="0"/>
              <a:t>,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_ _ _ _ _ _ _ _ A</a:t>
            </a:r>
            <a:r>
              <a:rPr lang="pl-PL" sz="2400" dirty="0"/>
              <a:t> i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. Ważnym przedmiotem była także </a:t>
            </a:r>
            <a:r>
              <a:rPr lang="pl-PL" sz="2400" dirty="0">
                <a:solidFill>
                  <a:srgbClr val="FF0000"/>
                </a:solidFill>
              </a:rPr>
              <a:t>_ _ _ _ _ A</a:t>
            </a:r>
            <a:r>
              <a:rPr lang="pl-PL" sz="2400" dirty="0"/>
              <a:t> , dzięki której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/>
              <a:t>mogli godnie sprawować 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_ _ _ _ _ _ A</a:t>
            </a:r>
            <a:r>
              <a:rPr lang="pl-PL" sz="2400" dirty="0"/>
              <a:t> była najważniejszym 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3267371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726BAB-F529-48C2-93D5-7B81DE80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Nauka w średniowieczu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E4743-5B22-47D1-94FD-EFF8D5B7E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88697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Do rozwoju nauki w średniowieczu najbardziej przyczyniły się </a:t>
            </a:r>
            <a:r>
              <a:rPr lang="pl-PL" sz="2400" dirty="0">
                <a:solidFill>
                  <a:srgbClr val="FF0000"/>
                </a:solidFill>
              </a:rPr>
              <a:t>ZAKONY</a:t>
            </a:r>
            <a:r>
              <a:rPr lang="pl-PL" sz="2400" dirty="0"/>
              <a:t>. Szkoły najczęściej zakładano przy katedrach lub </a:t>
            </a:r>
            <a:r>
              <a:rPr lang="pl-PL" sz="2400" dirty="0">
                <a:solidFill>
                  <a:srgbClr val="FF0000"/>
                </a:solidFill>
              </a:rPr>
              <a:t>KLASZTORACH</a:t>
            </a:r>
            <a:r>
              <a:rPr lang="pl-PL" sz="2400" dirty="0"/>
              <a:t>. Chłopcy uczyli się w nich czytania i pisania, aby zostać w przyszłości </a:t>
            </a:r>
            <a:r>
              <a:rPr lang="pl-PL" sz="2400" dirty="0">
                <a:solidFill>
                  <a:srgbClr val="FF0000"/>
                </a:solidFill>
              </a:rPr>
              <a:t>MNICHAMI</a:t>
            </a:r>
            <a:r>
              <a:rPr lang="pl-PL" sz="2400" dirty="0"/>
              <a:t>. Uczono także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RETORYKI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DIALEKTYKI</a:t>
            </a:r>
            <a:r>
              <a:rPr lang="pl-PL" sz="2400" dirty="0"/>
              <a:t>, czyli sztuki przemawiania </a:t>
            </a:r>
            <a:br>
              <a:rPr lang="pl-PL" sz="2400" dirty="0"/>
            </a:br>
            <a:r>
              <a:rPr lang="pl-PL" sz="2400" dirty="0"/>
              <a:t>i dyskutowania. Wśród ścisłych przedmiotów były </a:t>
            </a:r>
            <a:r>
              <a:rPr lang="pl-PL" sz="2400" dirty="0">
                <a:solidFill>
                  <a:srgbClr val="FF0000"/>
                </a:solidFill>
              </a:rPr>
              <a:t>ARYTMETYKA</a:t>
            </a:r>
            <a:r>
              <a:rPr lang="pl-PL" sz="2400" dirty="0"/>
              <a:t>, </a:t>
            </a:r>
            <a:br>
              <a:rPr lang="pl-PL" sz="2400" dirty="0"/>
            </a:br>
            <a:r>
              <a:rPr lang="pl-PL" sz="2400" dirty="0">
                <a:solidFill>
                  <a:srgbClr val="FF0000"/>
                </a:solidFill>
              </a:rPr>
              <a:t>GEOMETRIA </a:t>
            </a:r>
            <a:r>
              <a:rPr lang="pl-PL" sz="2400" dirty="0"/>
              <a:t>i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_ _ _ _ _ _ _ _</a:t>
            </a:r>
            <a:r>
              <a:rPr lang="pl-PL" sz="2400" dirty="0"/>
              <a:t> </a:t>
            </a:r>
            <a:r>
              <a:rPr lang="pl-PL" sz="2400" dirty="0">
                <a:solidFill>
                  <a:srgbClr val="FF0000"/>
                </a:solidFill>
              </a:rPr>
              <a:t>A</a:t>
            </a:r>
            <a:r>
              <a:rPr lang="pl-PL" sz="2400" dirty="0"/>
              <a:t> . Ważnym przedmiotem była </a:t>
            </a:r>
            <a:br>
              <a:rPr lang="pl-PL" sz="2400" dirty="0"/>
            </a:br>
            <a:r>
              <a:rPr lang="pl-PL" sz="2400" dirty="0"/>
              <a:t>także </a:t>
            </a:r>
            <a:r>
              <a:rPr lang="pl-PL" sz="2400" dirty="0">
                <a:solidFill>
                  <a:srgbClr val="FF0000"/>
                </a:solidFill>
              </a:rPr>
              <a:t>_ _ _ _ _ A</a:t>
            </a:r>
            <a:r>
              <a:rPr lang="pl-PL" sz="2400" dirty="0"/>
              <a:t> , dzięki której </a:t>
            </a:r>
            <a:r>
              <a:rPr lang="pl-PL" sz="2400" dirty="0">
                <a:solidFill>
                  <a:srgbClr val="FF0000"/>
                </a:solidFill>
              </a:rPr>
              <a:t>_ _ _ _ _ </a:t>
            </a:r>
            <a:r>
              <a:rPr lang="pl-PL" sz="2400" dirty="0"/>
              <a:t>mogli godnie sprawować liturgię. Tak naprawdę wszystkie szkolne zajęcia zmierzały do zdobycia wiedzy umożliwiającej składanie Bogu czci. Upraszczając, można powiedzieć, że </a:t>
            </a:r>
            <a:r>
              <a:rPr lang="pl-PL" sz="2400" dirty="0">
                <a:solidFill>
                  <a:srgbClr val="FF0000"/>
                </a:solidFill>
              </a:rPr>
              <a:t>_ _ _ _ _ _ A</a:t>
            </a:r>
            <a:r>
              <a:rPr lang="pl-PL" sz="2400" dirty="0"/>
              <a:t> była najważniejszym przedmiotem szkolnym.</a:t>
            </a:r>
          </a:p>
        </p:txBody>
      </p:sp>
    </p:spTree>
    <p:extLst>
      <p:ext uri="{BB962C8B-B14F-4D97-AF65-F5344CB8AC3E}">
        <p14:creationId xmlns:p14="http://schemas.microsoft.com/office/powerpoint/2010/main" val="55044037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Pomarańczowy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854</TotalTime>
  <Words>7712</Words>
  <Application>Microsoft Office PowerPoint</Application>
  <PresentationFormat>Panoramiczny</PresentationFormat>
  <Paragraphs>122</Paragraphs>
  <Slides>61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61</vt:i4>
      </vt:variant>
    </vt:vector>
  </HeadingPairs>
  <TitlesOfParts>
    <vt:vector size="65" baseType="lpstr">
      <vt:lpstr>Arial</vt:lpstr>
      <vt:lpstr>Trebuchet MS</vt:lpstr>
      <vt:lpstr>Wingdings 3</vt:lpstr>
      <vt:lpstr>Faseta</vt:lpstr>
      <vt:lpstr>Rozwój nauki w średniowieczu</vt:lpstr>
      <vt:lpstr>Nauka w średniowieczu</vt:lpstr>
      <vt:lpstr>Nauka w średniowieczu</vt:lpstr>
      <vt:lpstr>Nauka w średniowieczu</vt:lpstr>
      <vt:lpstr>Nauka w średniowieczu</vt:lpstr>
      <vt:lpstr>Nauka w średniowieczu</vt:lpstr>
      <vt:lpstr>Nauka w średniowieczu</vt:lpstr>
      <vt:lpstr>Nauka w średniowieczu</vt:lpstr>
      <vt:lpstr>Nauka w średniowieczu</vt:lpstr>
      <vt:lpstr>Nauka w średniowieczu</vt:lpstr>
      <vt:lpstr>Nauka w średniowieczu</vt:lpstr>
      <vt:lpstr>Nauka w średniowieczu</vt:lpstr>
      <vt:lpstr>Nauka w średniowieczu</vt:lpstr>
      <vt:lpstr>Średniowieczne podręczniki</vt:lpstr>
      <vt:lpstr>Średniowieczne podręczniki</vt:lpstr>
      <vt:lpstr>Średniowieczne podręczniki</vt:lpstr>
      <vt:lpstr>Średniowieczne podręczniki</vt:lpstr>
      <vt:lpstr>Średniowieczne podręczniki</vt:lpstr>
      <vt:lpstr>Średniowieczne podręczniki</vt:lpstr>
      <vt:lpstr>Średniowieczne podręczniki</vt:lpstr>
      <vt:lpstr>Średniowieczne podręczniki</vt:lpstr>
      <vt:lpstr>Średniowieczne podręczniki</vt:lpstr>
      <vt:lpstr>Średniowieczne podręczniki</vt:lpstr>
      <vt:lpstr>Średniowieczne podręczniki</vt:lpstr>
      <vt:lpstr>Średniowieczne podręczniki</vt:lpstr>
      <vt:lpstr>Lekcje w średniowieczu</vt:lpstr>
      <vt:lpstr>Lekcje w średniowieczu</vt:lpstr>
      <vt:lpstr>Lekcje w średniowieczu</vt:lpstr>
      <vt:lpstr>Lekcje w średniowieczu</vt:lpstr>
      <vt:lpstr>Lekcje w średniowieczu</vt:lpstr>
      <vt:lpstr>Lekcje w średniowieczu</vt:lpstr>
      <vt:lpstr>Lekcje w średniowieczu</vt:lpstr>
      <vt:lpstr>Lekcje w średniowieczu</vt:lpstr>
      <vt:lpstr>Lekcje w średniowieczu</vt:lpstr>
      <vt:lpstr>Lekcje w średniowieczu</vt:lpstr>
      <vt:lpstr>Reforma karolińska</vt:lpstr>
      <vt:lpstr>Reforma karolińska</vt:lpstr>
      <vt:lpstr>Reforma karolińska</vt:lpstr>
      <vt:lpstr>Reforma karolińska</vt:lpstr>
      <vt:lpstr>Reforma karolińska</vt:lpstr>
      <vt:lpstr>Reforma karolińska</vt:lpstr>
      <vt:lpstr>Reforma karolińska</vt:lpstr>
      <vt:lpstr>Powstanie uniwersytetów</vt:lpstr>
      <vt:lpstr>Powstanie uniwersytetów</vt:lpstr>
      <vt:lpstr>Powstanie uniwersytetów</vt:lpstr>
      <vt:lpstr>Powstanie uniwersytetów</vt:lpstr>
      <vt:lpstr>Powstanie uniwersytetów</vt:lpstr>
      <vt:lpstr>Powstanie uniwersytetów</vt:lpstr>
      <vt:lpstr>Powstanie uniwersytetów</vt:lpstr>
      <vt:lpstr>Powstanie uniwersytetów</vt:lpstr>
      <vt:lpstr>Powstanie uniwersytetów</vt:lpstr>
      <vt:lpstr>Powstanie uniwersytetów</vt:lpstr>
      <vt:lpstr>Teologia scholastyczna</vt:lpstr>
      <vt:lpstr>Teologia scholastyczna</vt:lpstr>
      <vt:lpstr>Teologia scholastyczna</vt:lpstr>
      <vt:lpstr>Teologia scholastyczna</vt:lpstr>
      <vt:lpstr>Teologia scholastyczna</vt:lpstr>
      <vt:lpstr>Teologia scholastyczna</vt:lpstr>
      <vt:lpstr>Teologia scholastyczna</vt:lpstr>
      <vt:lpstr>Teologia scholastyczna</vt:lpstr>
      <vt:lpstr>Teologia scholastyczna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Rozwój nauki w średniowieczu</dc:title>
  <dc:creator>Magda Koper</dc:creator>
  <cp:lastModifiedBy>Magda Koper</cp:lastModifiedBy>
  <cp:revision>22</cp:revision>
  <dcterms:created xsi:type="dcterms:W3CDTF">2020-03-27T21:13:43Z</dcterms:created>
  <dcterms:modified xsi:type="dcterms:W3CDTF">2020-03-28T11:28:18Z</dcterms:modified>
</cp:coreProperties>
</file>