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9" r:id="rId4"/>
    <p:sldId id="258" r:id="rId5"/>
    <p:sldId id="261" r:id="rId6"/>
    <p:sldId id="264" r:id="rId7"/>
    <p:sldId id="263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901" autoAdjust="0"/>
  </p:normalViewPr>
  <p:slideViewPr>
    <p:cSldViewPr snapToGrid="0">
      <p:cViewPr varScale="1">
        <p:scale>
          <a:sx n="56" d="100"/>
          <a:sy n="56" d="100"/>
        </p:scale>
        <p:origin x="12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953A81-6682-4F0A-B944-CB08E375C6DB}" type="datetimeFigureOut">
              <a:rPr lang="pl-PL" smtClean="0"/>
              <a:t>01.04.2020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C852F2-47E7-45AF-A600-9713AF93D2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0676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Pierwsi chrześcijanie świętowali zmartwychwstanie Jezusa w każdą niedzielę. Już w II wieku jedna z niedziel została wyróżniona jako święto świąt – zmartwychwstanie Jezusa. Obchodzono ją zawsze w niedzielę po pierwszej wiosennej pełni (w okolicach Paschy żydowskiej). Z tego względu Wielkanoc jest świętem ruchomym i wypada między 22 marca a 25 kwietnia. Zmartwychwstanie Jezusa jest kluczowym wydarzeniem dla chrześcijaństwa, ponieważ bez niego nie ma dla nas życia wiecznego. To dlatego Wielkanoc jest najważniejszym świętem chrześcijan. Także dlatego Kościół nakazuje uczestnictwo w każdej niedzielnej Mszy Świętej pod groźbą grzechu ciężkiego.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C852F2-47E7-45AF-A600-9713AF93D2EE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4532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Około IV wieku zaczęto przygotowywać się do Wielkanocy przez 40 dni. Tak powstał Wielki Post. Także wtedy w kalendarzu pojawiło się Boże Narodzenie świętowane 25 grudnia. Także i to święto wkrótce zostało poprzedzone kilkutygodniowym przygotowaniem. Tak powstał Adwent. Okres Bożego Narodzenia dawniej był znacznie dłuższy niż dziś. Trwał do 2 lutego, ponieważ już w III w. na Wschodzie obchodzono pod tą datą święto Ofiarowania Pańskiego. Dopiero 60 lat temu Okres Bożego Narodzenia skrócono do niedzieli Chrztu Pańskiego.</a:t>
            </a:r>
          </a:p>
          <a:p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 biegiem lat do kalendarza dodawano liczne wspomnienia i święta. Nawiązują one najczęściej do śmierci męczenników i innych świętych. Oddaje się w nich także cześć Matce Bożej, Apostołom i aniołom. Niektóre są wyrazem jedności z papieżem. Inne powstały na pamiątkę wielkich cudów lub wydarzeń ważnych dla chrześcijan.</a:t>
            </a:r>
          </a:p>
          <a:p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 XX wieku niedziele po Zesłaniu Ducha Świętego zaczęto nazywać zwykłymi w ciągu roku. Obowiązujący aktualnie kalendarz liturgiczny ustalił się w 1969 r. Oczywiście dalej dodaje się do niego wspomnienia, np. nowych świętych.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C852F2-47E7-45AF-A600-9713AF93D2EE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55461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Rok liturgiczny rozpoczyna się w I Niedzielę Adwentu. Adwent ma 4 niedziele, ale ostatni tydzień Adwentu może trwać nawet jeden dzień – gdy 25 grudnia wypada w poniedziałek. Od nieszporów (modlitwy wieczornej) w wigilię rozpoczyna się Okres Bożego Narodzenia. Pierwsza Msza w tym okresie to pasterka. W Okresie Bożego Narodzenia przypadają dwa święta obowiązkowe „nakazane”: 1.01 Świętej Bożej Rodzicielki i 6.01 Objawienie Pańskie, zwane popularnie świętem Trzech Króli. Okres Narodzenia Pańskiego kończy się niedzielą Chrztu Pańskiego. Po niej następuje poniedziałek I tygodnia zwykłego. Pierwsza część Okresu Zwykłego ma różną długość i jest zależna od daty Wielkanocy. Ta uroczystość wyznacza, kiedy rozpocznie się poprzedzający ją Wielki Post. Post zaczyna się w Środę Popielcową. Ma 6 niedziel. Od Popielca do Wielkanocy bez niedziel jest 40 dni. Ostatnie 3 dni przed Wielkanocą to Triduum Paschalne: Wielki Czwartek, Wielki Piątek i Wielka Sobota. W ten ostatni dzień w czasie wieczornej Wigilii Paschalnej rozbrzmiewa pierwsze Alleluja i rozpoczyna się Okres Wielkanocny, który trwa 50 dni – do Zesłania Ducha Świętego. Zesłanie Ducha Świętego poprzedza Wniebowstąpienie Pańskie. Po Zesłaniu Ducha Świętego jest niedziela Świętej Trójcy (już w Okresie Zwykłym), a po niej Boże Ciało. Ostatnia niedziela w ciągu roku liturgicznego to uroczystość Chrystusa, Króla Wszechświata. Po niej następuje ostatni tydzień roku liturgicznego i znów jest I niedziela Adwentu. Oczywiście wszystkie te okresy liturgiczne są usiane </a:t>
            </a:r>
            <a:r>
              <a:rPr lang="pl-PL" dirty="0" err="1"/>
              <a:t>innmi</a:t>
            </a:r>
            <a:r>
              <a:rPr lang="pl-PL" dirty="0"/>
              <a:t> uroczystościami, mniejszymi świętami i wspomnieniami, których nie zaznaczono na wykresie.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C852F2-47E7-45AF-A600-9713AF93D2EE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45824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Biały – obowiązkowo używany w Okresie Wielkanocnym i Okresie Narodzenia Pańskiego, a także w święta Pańskie i dni poświęcone aniołom i świętym, którzy nie byli męczennikami. Jego odmianą jest niebieski używany w święta maryjne. Szaty złote, srebrne i żółte liturgicznie są uznawane za białe. Kolor biały w razie konieczności może zastąpić inne kolory liturgiczne.</a:t>
            </a:r>
          </a:p>
          <a:p>
            <a:pPr lvl="0"/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Zielony – używany w Okresie Zwykłym w niedziele i dni powszednie.</a:t>
            </a:r>
          </a:p>
          <a:p>
            <a:pPr lvl="0"/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Fioletowy – używany w Wielkim Poście i Adwencie oraz na pogrzebach i we Mszach za zmarłych.</a:t>
            </a:r>
          </a:p>
          <a:p>
            <a:pPr lvl="0"/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Czerwony – używany w dni poświęcone Męce Pańskiej, Duchowi Świętemu i męczennikom.</a:t>
            </a:r>
          </a:p>
          <a:p>
            <a:pPr lvl="0"/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Różowy – używany w radosne niedziele pokutnych okresów: III Niedzielę Adwentu i IV niedzielę Wielkiego Postu.</a:t>
            </a:r>
          </a:p>
          <a:p>
            <a:pPr lvl="0"/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Czarny – można go użyć na pogrzebie, do Mszy za zmarłych lub w Dzień zaduszny, ale praktycznie wyszedł z użycia.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C852F2-47E7-45AF-A600-9713AF93D2EE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9721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Istotą roku liturgicznego jest uobecnienie wydarzeń z życia Jezusa. To znaczy, że będąc na liturgii w poszczególne święta, nie tylko wspominamy coś, co wydarzyło się 2 tys. lat temu, ale naprawdę w tych wydarzeniach uczestniczymy. Jeśli nasz udział będzie świadomy, mamy szansę rzeczywiście spotkać Jezusa Zmartwychwstałego, a On będzie przemieniał w tych spotkaniach nasze życie.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C852F2-47E7-45AF-A600-9713AF93D2EE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943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FE81F36-7F06-4BF9-9204-949D9A81268D}" type="datetimeFigureOut">
              <a:rPr lang="pl-PL" smtClean="0"/>
              <a:t>01.04.2020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3D86-6BED-4D3E-9687-9165567AFAE4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8029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81F36-7F06-4BF9-9204-949D9A81268D}" type="datetimeFigureOut">
              <a:rPr lang="pl-PL" smtClean="0"/>
              <a:t>01.04.2020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3D86-6BED-4D3E-9687-9165567AFA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4238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81F36-7F06-4BF9-9204-949D9A81268D}" type="datetimeFigureOut">
              <a:rPr lang="pl-PL" smtClean="0"/>
              <a:t>01.04.2020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3D86-6BED-4D3E-9687-9165567AFAE4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254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81F36-7F06-4BF9-9204-949D9A81268D}" type="datetimeFigureOut">
              <a:rPr lang="pl-PL" smtClean="0"/>
              <a:t>01.04.2020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3D86-6BED-4D3E-9687-9165567AFA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9284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81F36-7F06-4BF9-9204-949D9A81268D}" type="datetimeFigureOut">
              <a:rPr lang="pl-PL" smtClean="0"/>
              <a:t>01.04.2020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3D86-6BED-4D3E-9687-9165567AFAE4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855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81F36-7F06-4BF9-9204-949D9A81268D}" type="datetimeFigureOut">
              <a:rPr lang="pl-PL" smtClean="0"/>
              <a:t>01.04.2020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3D86-6BED-4D3E-9687-9165567AFA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5991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81F36-7F06-4BF9-9204-949D9A81268D}" type="datetimeFigureOut">
              <a:rPr lang="pl-PL" smtClean="0"/>
              <a:t>01.04.2020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3D86-6BED-4D3E-9687-9165567AFA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026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81F36-7F06-4BF9-9204-949D9A81268D}" type="datetimeFigureOut">
              <a:rPr lang="pl-PL" smtClean="0"/>
              <a:t>01.04.2020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3D86-6BED-4D3E-9687-9165567AFA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5073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81F36-7F06-4BF9-9204-949D9A81268D}" type="datetimeFigureOut">
              <a:rPr lang="pl-PL" smtClean="0"/>
              <a:t>01.04.2020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3D86-6BED-4D3E-9687-9165567AFA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3233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81F36-7F06-4BF9-9204-949D9A81268D}" type="datetimeFigureOut">
              <a:rPr lang="pl-PL" smtClean="0"/>
              <a:t>01.04.2020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3D86-6BED-4D3E-9687-9165567AFA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6487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81F36-7F06-4BF9-9204-949D9A81268D}" type="datetimeFigureOut">
              <a:rPr lang="pl-PL" smtClean="0"/>
              <a:t>01.04.2020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3D86-6BED-4D3E-9687-9165567AFAE4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8805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FE81F36-7F06-4BF9-9204-949D9A81268D}" type="datetimeFigureOut">
              <a:rPr lang="pl-PL" smtClean="0"/>
              <a:t>01.04.2020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AF23D86-6BED-4D3E-9687-9165567AFAE4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0225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Category:Resurrection_of_Christ?uselang=pl#/media/File:Rafael_-_ressureicaocristo01.jpg" TargetMode="External"/><Relationship Id="rId2" Type="http://schemas.openxmlformats.org/officeDocument/2006/relationships/hyperlink" Target="https://pl.wikipedia.org/wiki/Szopka_bo%C5%BConarodzeniowa#/media/Plik:Szopka_sluzewo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alygosc.pl/doc/1105189.Kolory-liturgiczn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0FE6D88-653B-45C6-B3C1-55DAE5276F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Istota roku liturgicznego</a:t>
            </a:r>
          </a:p>
        </p:txBody>
      </p:sp>
    </p:spTree>
    <p:extLst>
      <p:ext uri="{BB962C8B-B14F-4D97-AF65-F5344CB8AC3E}">
        <p14:creationId xmlns:p14="http://schemas.microsoft.com/office/powerpoint/2010/main" val="2676116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C5C0AD-B109-422C-87F9-6E19FFE97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Początki roku liturgicznego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860E2C8-5A80-4404-BD49-DE382A5EAF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906992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sz="2800" dirty="0"/>
              <a:t> Niedziela – dzień zmartwychwstania Jezusa. Pierwsi chrześcijanie gromadzą się o świcie na słuchanie Słowa Bożego i Eucharystię.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800" dirty="0"/>
              <a:t> Wielkanoc – święto świąt, niedziela po pierwszej wiosennej pełni.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4F35CC33-212B-4467-AE9E-C571B64BF8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4251" y="1825625"/>
            <a:ext cx="3615877" cy="4402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718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96471E5-A551-4843-83C3-CF6FF186F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Kształtowanie Się Kalendarza liturgicznego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FF205B0-9F11-4B44-8E45-B7603CAFB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6135797" cy="40233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IV wiek: Wielki Post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IV wiek: Boże Narodzenie 25 grudnia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Adwent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Okres Bożego Narodzenia do 2 lutego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Wiele dni poświęconych Maryi, Apostołom, męczennikom, innym świętym, aniołom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Święta na pamiątkę cudów i ważnych wydarzeń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Aktualny kalendarz liturgiczny: 1969 r.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ACCA6CC9-4314-4FE9-8FDA-4A7C07548E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9925" y="2286000"/>
            <a:ext cx="4221751" cy="2807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5749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F39453-B244-47E7-BF4B-A720536CA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4048204" cy="1499616"/>
          </a:xfrm>
        </p:spPr>
        <p:txBody>
          <a:bodyPr/>
          <a:lstStyle/>
          <a:p>
            <a:r>
              <a:rPr lang="pl-PL" dirty="0"/>
              <a:t>Układ Roku Liturgicznego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AF2BDE3D-C3C9-4974-BADD-4A16A26BA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2978529" cy="40233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uroczystości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święta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wspomnienia (obowiązkowe</a:t>
            </a:r>
            <a:br>
              <a:rPr lang="pl-PL" dirty="0"/>
            </a:br>
            <a:r>
              <a:rPr lang="pl-PL" dirty="0"/>
              <a:t>i dowolne)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F18E64DD-B352-4430-BAAF-AC34EA4F69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6726" y="0"/>
            <a:ext cx="717958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818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9B815F1-CF3C-4D39-B64F-131219594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Kolory liturgiczne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FEB1FCC-1795-4147-9BE1-98663FFFB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4755570" cy="40233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Biały (niebieski/złoty/srebrny/żółty)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Zielony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Fioletowy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Czerwony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Różowy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Czarny</a:t>
            </a:r>
          </a:p>
        </p:txBody>
      </p:sp>
      <p:pic>
        <p:nvPicPr>
          <p:cNvPr id="3074" name="Picture 2" descr="Kolory liturgiczne">
            <a:extLst>
              <a:ext uri="{FF2B5EF4-FFF2-40B4-BE49-F238E27FC236}">
                <a16:creationId xmlns:a16="http://schemas.microsoft.com/office/drawing/2014/main" id="{73A18125-5B4F-4596-AF83-F736C2EDAA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2850" y="1090522"/>
            <a:ext cx="3181350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5005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6D8F56-AD68-4EDD-B0BB-62C786A37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Uroczystości obowiązkowe w ciągu roku wypadające poza niedzielą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A4980D-75F7-4F50-B884-EB9D0377CD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Ø"/>
            </a:pPr>
            <a:r>
              <a:rPr lang="pl-PL" dirty="0"/>
              <a:t> Boże Narodzenie – 25.12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pl-PL" dirty="0"/>
              <a:t> Świętej Bożej Rodzicielki – 1.01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pl-PL" dirty="0"/>
              <a:t> Objawienie Pańskie – 6.01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pl-PL" dirty="0"/>
              <a:t> Boże Ciało – święto ruchome, zawsze w czwartek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pl-PL" dirty="0"/>
              <a:t> Wniebowzięcie Najświętszej Maryi Panny – 15.08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pl-PL" dirty="0"/>
              <a:t> Wszystkich Świętych – 1.11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4830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CB6ED4-9E51-4A7C-93A9-643307239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Liturgia uobecnia wydarzenia zbawcze z życia Jezusa</a:t>
            </a:r>
          </a:p>
        </p:txBody>
      </p:sp>
    </p:spTree>
    <p:extLst>
      <p:ext uri="{BB962C8B-B14F-4D97-AF65-F5344CB8AC3E}">
        <p14:creationId xmlns:p14="http://schemas.microsoft.com/office/powerpoint/2010/main" val="960945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0500F3-8D63-49C3-8A78-F6343D5D4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Źródła plików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F83D681-BEDA-40E6-8CA3-038F5C5E2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l-PL" dirty="0">
                <a:hlinkClick r:id="rId2"/>
              </a:rPr>
              <a:t>https://pl.wikipedia.org/wiki/Szopka_bo%C5%BConarodzeniowa#/media/Plik:Szopka_sluzewo.jpg</a:t>
            </a:r>
            <a:endParaRPr lang="pl-PL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dirty="0">
                <a:hlinkClick r:id="rId3"/>
              </a:rPr>
              <a:t>https://commons.wikimedia.org/wiki/Category:Resurrection_of_Christ?uselang=pl#/media/File:Rafael_-_ressureicaocristo01.jpg</a:t>
            </a:r>
            <a:endParaRPr lang="pl-PL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Opracowanie własne autora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J. Wolny (Mały Gość Niedzielny) </a:t>
            </a:r>
            <a:r>
              <a:rPr lang="pl-PL" dirty="0">
                <a:hlinkClick r:id="rId4"/>
              </a:rPr>
              <a:t>https://www.malygosc.pl/doc/1105189.Kolory-liturgiczne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676826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59</TotalTime>
  <Words>1024</Words>
  <Application>Microsoft Office PowerPoint</Application>
  <PresentationFormat>Panoramiczny</PresentationFormat>
  <Paragraphs>53</Paragraphs>
  <Slides>8</Slides>
  <Notes>5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4" baseType="lpstr">
      <vt:lpstr>Calibri</vt:lpstr>
      <vt:lpstr>Tw Cen MT</vt:lpstr>
      <vt:lpstr>Tw Cen MT Condensed</vt:lpstr>
      <vt:lpstr>Wingdings</vt:lpstr>
      <vt:lpstr>Wingdings 3</vt:lpstr>
      <vt:lpstr>Integralny</vt:lpstr>
      <vt:lpstr>Istota roku liturgicznego</vt:lpstr>
      <vt:lpstr>Początki roku liturgicznego</vt:lpstr>
      <vt:lpstr>Kształtowanie Się Kalendarza liturgicznego</vt:lpstr>
      <vt:lpstr>Układ Roku Liturgicznego</vt:lpstr>
      <vt:lpstr>Kolory liturgiczne</vt:lpstr>
      <vt:lpstr>Uroczystości obowiązkowe w ciągu roku wypadające poza niedzielą</vt:lpstr>
      <vt:lpstr>Liturgia uobecnia wydarzenia zbawcze z życia Jezusa</vt:lpstr>
      <vt:lpstr>Źródła plików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Istota roku liturgicznego</dc:title>
  <dc:creator>Magda Koper</dc:creator>
  <cp:lastModifiedBy>Magda Koper</cp:lastModifiedBy>
  <cp:revision>7</cp:revision>
  <dcterms:created xsi:type="dcterms:W3CDTF">2020-03-31T21:54:14Z</dcterms:created>
  <dcterms:modified xsi:type="dcterms:W3CDTF">2020-03-31T22:54:24Z</dcterms:modified>
</cp:coreProperties>
</file>