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2" r:id="rId9"/>
    <p:sldId id="25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13D87-DF5B-42BA-BEB3-BE9DA657FF59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CE1A-8ECE-4860-AA20-3BEED9DDE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3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8CE1A-8ECE-4860-AA20-3BEED9DDE8D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45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72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84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2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72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96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1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39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96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7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4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0FFF-0F9C-4D77-85D5-C7B4E3BFC9D8}" type="datetimeFigureOut">
              <a:rPr lang="pl-PL" smtClean="0"/>
              <a:t>24.05.2022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C3D4-DB97-48DF-8011-D34CB7647B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9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6076653" TargetMode="External"/><Relationship Id="rId2" Type="http://schemas.openxmlformats.org/officeDocument/2006/relationships/hyperlink" Target="https://commons.wikimedia.org/w/index.php?curid=10573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260793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Przedmioty używane w czasie liturgii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8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3" y="415833"/>
            <a:ext cx="8821783" cy="5881189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552995" y="1728652"/>
            <a:ext cx="2660468" cy="753291"/>
            <a:chOff x="552995" y="1728652"/>
            <a:chExt cx="2660468" cy="753291"/>
          </a:xfrm>
        </p:grpSpPr>
        <p:sp>
          <p:nvSpPr>
            <p:cNvPr id="4" name="pole tekstowe 3"/>
            <p:cNvSpPr txBox="1"/>
            <p:nvPr/>
          </p:nvSpPr>
          <p:spPr>
            <a:xfrm>
              <a:off x="552995" y="1728652"/>
              <a:ext cx="770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PALKA</a:t>
              </a:r>
              <a:endParaRPr lang="pl-PL" dirty="0"/>
            </a:p>
          </p:txBody>
        </p:sp>
        <p:cxnSp>
          <p:nvCxnSpPr>
            <p:cNvPr id="10" name="Łącznik prosty ze strzałką 9"/>
            <p:cNvCxnSpPr>
              <a:stCxn id="4" idx="3"/>
            </p:cNvCxnSpPr>
            <p:nvPr/>
          </p:nvCxnSpPr>
          <p:spPr>
            <a:xfrm>
              <a:off x="1323399" y="1913318"/>
              <a:ext cx="1890064" cy="568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670560" y="2786743"/>
            <a:ext cx="3108960" cy="369332"/>
            <a:chOff x="670560" y="2786743"/>
            <a:chExt cx="3108960" cy="369332"/>
          </a:xfrm>
        </p:grpSpPr>
        <p:sp>
          <p:nvSpPr>
            <p:cNvPr id="3" name="pole tekstowe 2"/>
            <p:cNvSpPr txBox="1"/>
            <p:nvPr/>
          </p:nvSpPr>
          <p:spPr>
            <a:xfrm>
              <a:off x="670560" y="2786743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KIELICH</a:t>
              </a:r>
              <a:endParaRPr lang="pl-PL" dirty="0"/>
            </a:p>
          </p:txBody>
        </p:sp>
        <p:cxnSp>
          <p:nvCxnSpPr>
            <p:cNvPr id="13" name="Łącznik prosty ze strzałką 12"/>
            <p:cNvCxnSpPr>
              <a:stCxn id="3" idx="3"/>
            </p:cNvCxnSpPr>
            <p:nvPr/>
          </p:nvCxnSpPr>
          <p:spPr>
            <a:xfrm flipV="1">
              <a:off x="1568563" y="2968839"/>
              <a:ext cx="2210957" cy="2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168082" y="3757748"/>
            <a:ext cx="3219552" cy="369332"/>
            <a:chOff x="168082" y="3757748"/>
            <a:chExt cx="3219552" cy="369332"/>
          </a:xfrm>
        </p:grpSpPr>
        <p:sp>
          <p:nvSpPr>
            <p:cNvPr id="5" name="pole tekstowe 4"/>
            <p:cNvSpPr txBox="1"/>
            <p:nvPr/>
          </p:nvSpPr>
          <p:spPr>
            <a:xfrm>
              <a:off x="168082" y="3757748"/>
              <a:ext cx="1540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PURYFIKATERZ</a:t>
              </a:r>
              <a:endParaRPr lang="pl-PL" dirty="0"/>
            </a:p>
          </p:txBody>
        </p:sp>
        <p:cxnSp>
          <p:nvCxnSpPr>
            <p:cNvPr id="15" name="Łącznik prosty ze strzałką 14"/>
            <p:cNvCxnSpPr/>
            <p:nvPr/>
          </p:nvCxnSpPr>
          <p:spPr>
            <a:xfrm flipV="1">
              <a:off x="1564870" y="3757748"/>
              <a:ext cx="1822764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489195" y="4823767"/>
            <a:ext cx="1870828" cy="461554"/>
            <a:chOff x="489195" y="4823767"/>
            <a:chExt cx="1870828" cy="461554"/>
          </a:xfrm>
        </p:grpSpPr>
        <p:sp>
          <p:nvSpPr>
            <p:cNvPr id="6" name="pole tekstowe 5"/>
            <p:cNvSpPr txBox="1"/>
            <p:nvPr/>
          </p:nvSpPr>
          <p:spPr>
            <a:xfrm>
              <a:off x="489195" y="491598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OBRUS</a:t>
              </a:r>
              <a:endParaRPr lang="pl-PL" dirty="0"/>
            </a:p>
          </p:txBody>
        </p:sp>
        <p:cxnSp>
          <p:nvCxnSpPr>
            <p:cNvPr id="17" name="Łącznik prosty ze strzałką 16"/>
            <p:cNvCxnSpPr>
              <a:stCxn id="6" idx="3"/>
            </p:cNvCxnSpPr>
            <p:nvPr/>
          </p:nvCxnSpPr>
          <p:spPr>
            <a:xfrm flipV="1">
              <a:off x="1329490" y="4823767"/>
              <a:ext cx="1030533" cy="2768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8786949" y="2971409"/>
            <a:ext cx="2918982" cy="668774"/>
            <a:chOff x="8786949" y="2971409"/>
            <a:chExt cx="2918982" cy="668774"/>
          </a:xfrm>
        </p:grpSpPr>
        <p:sp>
          <p:nvSpPr>
            <p:cNvPr id="7" name="pole tekstowe 6"/>
            <p:cNvSpPr txBox="1"/>
            <p:nvPr/>
          </p:nvSpPr>
          <p:spPr>
            <a:xfrm>
              <a:off x="10879679" y="2971409"/>
              <a:ext cx="826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MSZAŁ</a:t>
              </a:r>
              <a:endParaRPr lang="pl-PL" dirty="0"/>
            </a:p>
          </p:txBody>
        </p:sp>
        <p:cxnSp>
          <p:nvCxnSpPr>
            <p:cNvPr id="22" name="Łącznik prosty ze strzałką 21"/>
            <p:cNvCxnSpPr>
              <a:stCxn id="7" idx="1"/>
            </p:cNvCxnSpPr>
            <p:nvPr/>
          </p:nvCxnSpPr>
          <p:spPr>
            <a:xfrm flipH="1">
              <a:off x="8786949" y="3156075"/>
              <a:ext cx="2092730" cy="484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7071360" y="4454435"/>
            <a:ext cx="4712503" cy="369332"/>
            <a:chOff x="7071360" y="4454435"/>
            <a:chExt cx="4712503" cy="369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10875986" y="4454435"/>
              <a:ext cx="907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PATENA</a:t>
              </a:r>
              <a:endParaRPr lang="pl-PL" dirty="0"/>
            </a:p>
          </p:txBody>
        </p:sp>
        <p:cxnSp>
          <p:nvCxnSpPr>
            <p:cNvPr id="25" name="Łącznik prosty ze strzałką 24"/>
            <p:cNvCxnSpPr>
              <a:stCxn id="8" idx="1"/>
            </p:cNvCxnSpPr>
            <p:nvPr/>
          </p:nvCxnSpPr>
          <p:spPr>
            <a:xfrm flipH="1" flipV="1">
              <a:off x="7071360" y="4454435"/>
              <a:ext cx="3804626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90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65150"/>
            <a:ext cx="8128000" cy="5727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65150"/>
            <a:ext cx="8128000" cy="5727700"/>
          </a:xfrm>
          <a:prstGeom prst="rect">
            <a:avLst/>
          </a:prstGeom>
        </p:spPr>
      </p:pic>
      <p:grpSp>
        <p:nvGrpSpPr>
          <p:cNvPr id="14" name="Grupa 13"/>
          <p:cNvGrpSpPr/>
          <p:nvPr/>
        </p:nvGrpSpPr>
        <p:grpSpPr>
          <a:xfrm>
            <a:off x="653143" y="3431177"/>
            <a:ext cx="2682240" cy="1197428"/>
            <a:chOff x="653143" y="3431177"/>
            <a:chExt cx="2682240" cy="1197428"/>
          </a:xfrm>
        </p:grpSpPr>
        <p:sp>
          <p:nvSpPr>
            <p:cNvPr id="5" name="pole tekstowe 4"/>
            <p:cNvSpPr txBox="1"/>
            <p:nvPr/>
          </p:nvSpPr>
          <p:spPr>
            <a:xfrm>
              <a:off x="653143" y="3431177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AMPUŁKI</a:t>
              </a:r>
              <a:endParaRPr lang="pl-PL" dirty="0"/>
            </a:p>
          </p:txBody>
        </p:sp>
        <p:cxnSp>
          <p:nvCxnSpPr>
            <p:cNvPr id="13" name="Łącznik prosty ze strzałką 12"/>
            <p:cNvCxnSpPr>
              <a:stCxn id="5" idx="3"/>
            </p:cNvCxnSpPr>
            <p:nvPr/>
          </p:nvCxnSpPr>
          <p:spPr>
            <a:xfrm>
              <a:off x="1711446" y="3615843"/>
              <a:ext cx="1623937" cy="1012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813420" y="4628605"/>
            <a:ext cx="3253483" cy="805544"/>
            <a:chOff x="813420" y="4628605"/>
            <a:chExt cx="3253483" cy="805544"/>
          </a:xfrm>
        </p:grpSpPr>
        <p:sp>
          <p:nvSpPr>
            <p:cNvPr id="7" name="pole tekstowe 6"/>
            <p:cNvSpPr txBox="1"/>
            <p:nvPr/>
          </p:nvSpPr>
          <p:spPr>
            <a:xfrm>
              <a:off x="813420" y="4628605"/>
              <a:ext cx="81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WODA</a:t>
              </a:r>
              <a:endParaRPr lang="pl-PL" dirty="0"/>
            </a:p>
          </p:txBody>
        </p:sp>
        <p:cxnSp>
          <p:nvCxnSpPr>
            <p:cNvPr id="16" name="Łącznik prosty ze strzałką 15"/>
            <p:cNvCxnSpPr>
              <a:stCxn id="7" idx="3"/>
            </p:cNvCxnSpPr>
            <p:nvPr/>
          </p:nvCxnSpPr>
          <p:spPr>
            <a:xfrm>
              <a:off x="1625374" y="4813271"/>
              <a:ext cx="2441529" cy="620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1032585" y="5538651"/>
            <a:ext cx="4209975" cy="539150"/>
            <a:chOff x="1032585" y="5538651"/>
            <a:chExt cx="4209975" cy="539150"/>
          </a:xfrm>
        </p:grpSpPr>
        <p:sp>
          <p:nvSpPr>
            <p:cNvPr id="8" name="pole tekstowe 7"/>
            <p:cNvSpPr txBox="1"/>
            <p:nvPr/>
          </p:nvSpPr>
          <p:spPr>
            <a:xfrm>
              <a:off x="1032585" y="5708469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WINO</a:t>
              </a:r>
              <a:endParaRPr lang="pl-PL" dirty="0"/>
            </a:p>
          </p:txBody>
        </p:sp>
        <p:cxnSp>
          <p:nvCxnSpPr>
            <p:cNvPr id="19" name="Łącznik prosty ze strzałką 18"/>
            <p:cNvCxnSpPr>
              <a:stCxn id="8" idx="3"/>
            </p:cNvCxnSpPr>
            <p:nvPr/>
          </p:nvCxnSpPr>
          <p:spPr>
            <a:xfrm flipV="1">
              <a:off x="1781508" y="5538651"/>
              <a:ext cx="3461052" cy="354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8046720" y="969219"/>
            <a:ext cx="3301379" cy="369332"/>
            <a:chOff x="8046720" y="969219"/>
            <a:chExt cx="3301379" cy="36933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10480554" y="969219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HOSTIE</a:t>
              </a:r>
              <a:endParaRPr lang="pl-PL" dirty="0"/>
            </a:p>
          </p:txBody>
        </p:sp>
        <p:cxnSp>
          <p:nvCxnSpPr>
            <p:cNvPr id="22" name="Łącznik prosty ze strzałką 21"/>
            <p:cNvCxnSpPr>
              <a:stCxn id="11" idx="1"/>
            </p:cNvCxnSpPr>
            <p:nvPr/>
          </p:nvCxnSpPr>
          <p:spPr>
            <a:xfrm flipH="1">
              <a:off x="8046720" y="1153885"/>
              <a:ext cx="24338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8717280" y="2172788"/>
            <a:ext cx="2988289" cy="646331"/>
            <a:chOff x="8717280" y="2172788"/>
            <a:chExt cx="2988289" cy="646331"/>
          </a:xfrm>
        </p:grpSpPr>
        <p:sp>
          <p:nvSpPr>
            <p:cNvPr id="10" name="pole tekstowe 9"/>
            <p:cNvSpPr txBox="1"/>
            <p:nvPr/>
          </p:nvSpPr>
          <p:spPr>
            <a:xfrm>
              <a:off x="10480554" y="2172788"/>
              <a:ext cx="122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CYBORIUM</a:t>
              </a:r>
            </a:p>
            <a:p>
              <a:r>
                <a:rPr lang="pl-PL" dirty="0" smtClean="0"/>
                <a:t>(PUSZKA)</a:t>
              </a:r>
              <a:endParaRPr lang="pl-PL" dirty="0"/>
            </a:p>
          </p:txBody>
        </p:sp>
        <p:cxnSp>
          <p:nvCxnSpPr>
            <p:cNvPr id="25" name="Łącznik prosty ze strzałką 24"/>
            <p:cNvCxnSpPr>
              <a:stCxn id="10" idx="1"/>
            </p:cNvCxnSpPr>
            <p:nvPr/>
          </p:nvCxnSpPr>
          <p:spPr>
            <a:xfrm flipH="1" flipV="1">
              <a:off x="8717280" y="2172788"/>
              <a:ext cx="1763274" cy="323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a 28"/>
          <p:cNvGrpSpPr/>
          <p:nvPr/>
        </p:nvGrpSpPr>
        <p:grpSpPr>
          <a:xfrm>
            <a:off x="653143" y="1338551"/>
            <a:ext cx="3979817" cy="673129"/>
            <a:chOff x="653143" y="1338551"/>
            <a:chExt cx="3979817" cy="673129"/>
          </a:xfrm>
        </p:grpSpPr>
        <p:sp>
          <p:nvSpPr>
            <p:cNvPr id="9" name="pole tekstowe 8"/>
            <p:cNvSpPr txBox="1"/>
            <p:nvPr/>
          </p:nvSpPr>
          <p:spPr>
            <a:xfrm>
              <a:off x="653143" y="1338551"/>
              <a:ext cx="75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KRZYŻ</a:t>
              </a:r>
              <a:endParaRPr lang="pl-PL" dirty="0"/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1494216" y="1541417"/>
              <a:ext cx="3138744" cy="470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8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833673"/>
            <a:ext cx="8168640" cy="5441506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201724" y="3104606"/>
            <a:ext cx="5894276" cy="762000"/>
            <a:chOff x="201724" y="3104606"/>
            <a:chExt cx="5894276" cy="762000"/>
          </a:xfrm>
        </p:grpSpPr>
        <p:sp>
          <p:nvSpPr>
            <p:cNvPr id="4" name="pole tekstowe 3"/>
            <p:cNvSpPr txBox="1"/>
            <p:nvPr/>
          </p:nvSpPr>
          <p:spPr>
            <a:xfrm>
              <a:off x="201724" y="3104606"/>
              <a:ext cx="1758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TABERNAKULUM</a:t>
              </a:r>
              <a:endParaRPr lang="pl-PL" dirty="0"/>
            </a:p>
          </p:txBody>
        </p:sp>
        <p:cxnSp>
          <p:nvCxnSpPr>
            <p:cNvPr id="9" name="Łącznik prosty ze strzałką 8"/>
            <p:cNvCxnSpPr>
              <a:stCxn id="4" idx="3"/>
            </p:cNvCxnSpPr>
            <p:nvPr/>
          </p:nvCxnSpPr>
          <p:spPr>
            <a:xfrm>
              <a:off x="1959962" y="3289272"/>
              <a:ext cx="4136038" cy="577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a 12"/>
          <p:cNvGrpSpPr/>
          <p:nvPr/>
        </p:nvGrpSpPr>
        <p:grpSpPr>
          <a:xfrm>
            <a:off x="519375" y="5064035"/>
            <a:ext cx="2676671" cy="646331"/>
            <a:chOff x="519375" y="5064035"/>
            <a:chExt cx="2676671" cy="646331"/>
          </a:xfrm>
        </p:grpSpPr>
        <p:sp>
          <p:nvSpPr>
            <p:cNvPr id="5" name="pole tekstowe 4"/>
            <p:cNvSpPr txBox="1"/>
            <p:nvPr/>
          </p:nvSpPr>
          <p:spPr>
            <a:xfrm>
              <a:off x="519375" y="5064035"/>
              <a:ext cx="1122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WIECZNA </a:t>
              </a:r>
            </a:p>
            <a:p>
              <a:r>
                <a:rPr lang="pl-PL" dirty="0" smtClean="0"/>
                <a:t>LAMPKA</a:t>
              </a:r>
              <a:endParaRPr lang="pl-PL" dirty="0"/>
            </a:p>
          </p:txBody>
        </p:sp>
        <p:cxnSp>
          <p:nvCxnSpPr>
            <p:cNvPr id="12" name="Łącznik prosty ze strzałką 11"/>
            <p:cNvCxnSpPr>
              <a:stCxn id="5" idx="3"/>
            </p:cNvCxnSpPr>
            <p:nvPr/>
          </p:nvCxnSpPr>
          <p:spPr>
            <a:xfrm>
              <a:off x="1642311" y="5387201"/>
              <a:ext cx="1553735" cy="247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8316686" y="1715589"/>
            <a:ext cx="3724415" cy="973519"/>
            <a:chOff x="8316686" y="1715589"/>
            <a:chExt cx="3724415" cy="973519"/>
          </a:xfrm>
        </p:grpSpPr>
        <p:sp>
          <p:nvSpPr>
            <p:cNvPr id="3" name="pole tekstowe 2"/>
            <p:cNvSpPr txBox="1"/>
            <p:nvPr/>
          </p:nvSpPr>
          <p:spPr>
            <a:xfrm>
              <a:off x="10406743" y="1715589"/>
              <a:ext cx="163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MONSTRANCJA</a:t>
              </a:r>
              <a:endParaRPr lang="pl-PL" dirty="0"/>
            </a:p>
          </p:txBody>
        </p:sp>
        <p:cxnSp>
          <p:nvCxnSpPr>
            <p:cNvPr id="15" name="Łącznik prosty ze strzałką 14"/>
            <p:cNvCxnSpPr>
              <a:stCxn id="3" idx="1"/>
            </p:cNvCxnSpPr>
            <p:nvPr/>
          </p:nvCxnSpPr>
          <p:spPr>
            <a:xfrm flipH="1">
              <a:off x="8316686" y="1900255"/>
              <a:ext cx="2090057" cy="788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6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66" y="4657048"/>
            <a:ext cx="2490461" cy="210284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53" y="0"/>
            <a:ext cx="3300480" cy="4558937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400594" y="3244334"/>
            <a:ext cx="2316480" cy="570020"/>
            <a:chOff x="400594" y="3244334"/>
            <a:chExt cx="2316480" cy="570020"/>
          </a:xfrm>
        </p:grpSpPr>
        <p:sp>
          <p:nvSpPr>
            <p:cNvPr id="5" name="pole tekstowe 4"/>
            <p:cNvSpPr txBox="1"/>
            <p:nvPr/>
          </p:nvSpPr>
          <p:spPr>
            <a:xfrm>
              <a:off x="400594" y="3244334"/>
              <a:ext cx="1144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KUSTODIA</a:t>
              </a:r>
              <a:endParaRPr lang="pl-PL" dirty="0"/>
            </a:p>
          </p:txBody>
        </p:sp>
        <p:cxnSp>
          <p:nvCxnSpPr>
            <p:cNvPr id="9" name="Łącznik prosty ze strzałką 8"/>
            <p:cNvCxnSpPr>
              <a:stCxn id="5" idx="3"/>
            </p:cNvCxnSpPr>
            <p:nvPr/>
          </p:nvCxnSpPr>
          <p:spPr>
            <a:xfrm>
              <a:off x="1545266" y="3429000"/>
              <a:ext cx="1171808" cy="3853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a 12"/>
          <p:cNvGrpSpPr/>
          <p:nvPr/>
        </p:nvGrpSpPr>
        <p:grpSpPr>
          <a:xfrm>
            <a:off x="10419805" y="3143794"/>
            <a:ext cx="1144672" cy="1882586"/>
            <a:chOff x="10419805" y="3143794"/>
            <a:chExt cx="1144672" cy="1882586"/>
          </a:xfrm>
        </p:grpSpPr>
        <p:sp>
          <p:nvSpPr>
            <p:cNvPr id="6" name="pole tekstowe 5"/>
            <p:cNvSpPr txBox="1"/>
            <p:nvPr/>
          </p:nvSpPr>
          <p:spPr>
            <a:xfrm>
              <a:off x="10419805" y="4657048"/>
              <a:ext cx="1144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KUSTODIA</a:t>
              </a:r>
              <a:endParaRPr lang="pl-PL" dirty="0"/>
            </a:p>
          </p:txBody>
        </p:sp>
        <p:cxnSp>
          <p:nvCxnSpPr>
            <p:cNvPr id="12" name="Łącznik prosty ze strzałką 11"/>
            <p:cNvCxnSpPr>
              <a:stCxn id="6" idx="0"/>
            </p:cNvCxnSpPr>
            <p:nvPr/>
          </p:nvCxnSpPr>
          <p:spPr>
            <a:xfrm flipH="1" flipV="1">
              <a:off x="10419805" y="3143794"/>
              <a:ext cx="572336" cy="1513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8821783" y="5810933"/>
            <a:ext cx="2543397" cy="646331"/>
            <a:chOff x="8821783" y="5810933"/>
            <a:chExt cx="2543397" cy="646331"/>
          </a:xfrm>
        </p:grpSpPr>
        <p:sp>
          <p:nvSpPr>
            <p:cNvPr id="7" name="pole tekstowe 6"/>
            <p:cNvSpPr txBox="1"/>
            <p:nvPr/>
          </p:nvSpPr>
          <p:spPr>
            <a:xfrm>
              <a:off x="9714664" y="5810933"/>
              <a:ext cx="1650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LUNULA </a:t>
              </a:r>
            </a:p>
            <a:p>
              <a:pPr algn="ctr"/>
              <a:r>
                <a:rPr lang="pl-PL" dirty="0" smtClean="0"/>
                <a:t>(MELCHIZEDEK)</a:t>
              </a:r>
              <a:endParaRPr lang="pl-PL" dirty="0"/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 flipH="1" flipV="1">
              <a:off x="8821783" y="5878286"/>
              <a:ext cx="1210491" cy="165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1759132" y="385354"/>
            <a:ext cx="2682239" cy="598715"/>
            <a:chOff x="1759132" y="385354"/>
            <a:chExt cx="2682239" cy="598715"/>
          </a:xfrm>
        </p:grpSpPr>
        <p:sp>
          <p:nvSpPr>
            <p:cNvPr id="8" name="pole tekstowe 7"/>
            <p:cNvSpPr txBox="1"/>
            <p:nvPr/>
          </p:nvSpPr>
          <p:spPr>
            <a:xfrm>
              <a:off x="1759132" y="385354"/>
              <a:ext cx="1199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KORPORAŁ</a:t>
              </a:r>
              <a:endParaRPr lang="pl-PL" dirty="0"/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>
              <a:off x="2847703" y="687977"/>
              <a:ext cx="1593668" cy="2960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42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/>
          <a:stretch/>
        </p:blipFill>
        <p:spPr>
          <a:xfrm rot="5400000">
            <a:off x="2667001" y="388080"/>
            <a:ext cx="6858000" cy="6081841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5782491" y="2625633"/>
            <a:ext cx="5212836" cy="892630"/>
            <a:chOff x="5782491" y="2625633"/>
            <a:chExt cx="5212836" cy="892630"/>
          </a:xfrm>
        </p:grpSpPr>
        <p:sp>
          <p:nvSpPr>
            <p:cNvPr id="4" name="pole tekstowe 3"/>
            <p:cNvSpPr txBox="1"/>
            <p:nvPr/>
          </p:nvSpPr>
          <p:spPr>
            <a:xfrm>
              <a:off x="9675222" y="2625633"/>
              <a:ext cx="13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RĘCZNICZEK</a:t>
              </a:r>
              <a:endParaRPr lang="pl-PL" dirty="0"/>
            </a:p>
          </p:txBody>
        </p:sp>
        <p:cxnSp>
          <p:nvCxnSpPr>
            <p:cNvPr id="6" name="Łącznik prosty ze strzałką 5"/>
            <p:cNvCxnSpPr>
              <a:stCxn id="4" idx="1"/>
            </p:cNvCxnSpPr>
            <p:nvPr/>
          </p:nvCxnSpPr>
          <p:spPr>
            <a:xfrm flipH="1">
              <a:off x="5782491" y="2810299"/>
              <a:ext cx="3892731" cy="7079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6897189" y="5199016"/>
            <a:ext cx="4004011" cy="646331"/>
            <a:chOff x="6897189" y="5199016"/>
            <a:chExt cx="4004011" cy="646331"/>
          </a:xfrm>
        </p:grpSpPr>
        <p:sp>
          <p:nvSpPr>
            <p:cNvPr id="3" name="pole tekstowe 2"/>
            <p:cNvSpPr txBox="1"/>
            <p:nvPr/>
          </p:nvSpPr>
          <p:spPr>
            <a:xfrm>
              <a:off x="9675223" y="5199016"/>
              <a:ext cx="12259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LAWATERZ </a:t>
              </a:r>
            </a:p>
            <a:p>
              <a:r>
                <a:rPr lang="pl-PL" dirty="0" smtClean="0"/>
                <a:t>(LAVABO)</a:t>
              </a:r>
              <a:endParaRPr lang="pl-PL" dirty="0"/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 flipH="1">
              <a:off x="6897189" y="5381897"/>
              <a:ext cx="2778034" cy="322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023"/>
            <a:ext cx="3866606" cy="2899954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557349" y="1724297"/>
            <a:ext cx="1689462" cy="983678"/>
            <a:chOff x="557349" y="1724297"/>
            <a:chExt cx="1689462" cy="983678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57349" y="1724297"/>
              <a:ext cx="1252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VASCULUM</a:t>
              </a:r>
              <a:endParaRPr lang="pl-PL" dirty="0"/>
            </a:p>
          </p:txBody>
        </p:sp>
        <p:cxnSp>
          <p:nvCxnSpPr>
            <p:cNvPr id="15" name="Łącznik prosty ze strzałką 14"/>
            <p:cNvCxnSpPr/>
            <p:nvPr/>
          </p:nvCxnSpPr>
          <p:spPr>
            <a:xfrm>
              <a:off x="1532709" y="2042160"/>
              <a:ext cx="714102" cy="665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507765" y="4145280"/>
            <a:ext cx="1320105" cy="1743500"/>
            <a:chOff x="507765" y="4145280"/>
            <a:chExt cx="1320105" cy="1743500"/>
          </a:xfrm>
        </p:grpSpPr>
        <p:sp>
          <p:nvSpPr>
            <p:cNvPr id="13" name="pole tekstowe 12"/>
            <p:cNvSpPr txBox="1"/>
            <p:nvPr/>
          </p:nvSpPr>
          <p:spPr>
            <a:xfrm>
              <a:off x="507765" y="5519448"/>
              <a:ext cx="13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RĘCZNICZEK</a:t>
              </a:r>
              <a:endParaRPr lang="pl-PL" dirty="0"/>
            </a:p>
          </p:txBody>
        </p:sp>
        <p:cxnSp>
          <p:nvCxnSpPr>
            <p:cNvPr id="18" name="Łącznik prosty ze strzałką 17"/>
            <p:cNvCxnSpPr/>
            <p:nvPr/>
          </p:nvCxnSpPr>
          <p:spPr>
            <a:xfrm flipV="1">
              <a:off x="1532709" y="4145280"/>
              <a:ext cx="277162" cy="1376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3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1645920" y="1820091"/>
            <a:ext cx="4380411" cy="2856412"/>
            <a:chOff x="1645920" y="1820091"/>
            <a:chExt cx="4380411" cy="2856412"/>
          </a:xfrm>
        </p:grpSpPr>
        <p:sp>
          <p:nvSpPr>
            <p:cNvPr id="3" name="pole tekstowe 2"/>
            <p:cNvSpPr txBox="1"/>
            <p:nvPr/>
          </p:nvSpPr>
          <p:spPr>
            <a:xfrm>
              <a:off x="1645920" y="3059668"/>
              <a:ext cx="1113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DZWONKI</a:t>
              </a:r>
              <a:endParaRPr lang="pl-PL" dirty="0"/>
            </a:p>
          </p:txBody>
        </p:sp>
        <p:cxnSp>
          <p:nvCxnSpPr>
            <p:cNvPr id="6" name="Łącznik prosty ze strzałką 5"/>
            <p:cNvCxnSpPr>
              <a:stCxn id="3" idx="3"/>
            </p:cNvCxnSpPr>
            <p:nvPr/>
          </p:nvCxnSpPr>
          <p:spPr>
            <a:xfrm flipV="1">
              <a:off x="2759366" y="1820091"/>
              <a:ext cx="3266965" cy="1424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>
              <a:stCxn id="3" idx="3"/>
            </p:cNvCxnSpPr>
            <p:nvPr/>
          </p:nvCxnSpPr>
          <p:spPr>
            <a:xfrm>
              <a:off x="2759366" y="3244334"/>
              <a:ext cx="1751674" cy="1432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10"/>
          <p:cNvGrpSpPr/>
          <p:nvPr/>
        </p:nvGrpSpPr>
        <p:grpSpPr>
          <a:xfrm>
            <a:off x="6471203" y="2206228"/>
            <a:ext cx="3739208" cy="780812"/>
            <a:chOff x="6471203" y="2206228"/>
            <a:chExt cx="3739208" cy="780812"/>
          </a:xfrm>
        </p:grpSpPr>
        <p:sp>
          <p:nvSpPr>
            <p:cNvPr id="4" name="pole tekstowe 3"/>
            <p:cNvSpPr txBox="1"/>
            <p:nvPr/>
          </p:nvSpPr>
          <p:spPr>
            <a:xfrm>
              <a:off x="9432634" y="2206228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GONG</a:t>
              </a:r>
              <a:endParaRPr lang="pl-PL" dirty="0"/>
            </a:p>
          </p:txBody>
        </p:sp>
        <p:cxnSp>
          <p:nvCxnSpPr>
            <p:cNvPr id="10" name="Łącznik prosty ze strzałką 9"/>
            <p:cNvCxnSpPr>
              <a:stCxn id="4" idx="1"/>
            </p:cNvCxnSpPr>
            <p:nvPr/>
          </p:nvCxnSpPr>
          <p:spPr>
            <a:xfrm flipH="1">
              <a:off x="6471203" y="2390894"/>
              <a:ext cx="2961431" cy="596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9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8995954" y="1672046"/>
            <a:ext cx="3118773" cy="1672045"/>
            <a:chOff x="8995954" y="1672046"/>
            <a:chExt cx="3118773" cy="1672045"/>
          </a:xfrm>
        </p:grpSpPr>
        <p:sp>
          <p:nvSpPr>
            <p:cNvPr id="3" name="pole tekstowe 2"/>
            <p:cNvSpPr txBox="1"/>
            <p:nvPr/>
          </p:nvSpPr>
          <p:spPr>
            <a:xfrm>
              <a:off x="10964091" y="1672046"/>
              <a:ext cx="1150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KROPIDŁO</a:t>
              </a:r>
              <a:endParaRPr lang="pl-PL" dirty="0"/>
            </a:p>
          </p:txBody>
        </p:sp>
        <p:cxnSp>
          <p:nvCxnSpPr>
            <p:cNvPr id="6" name="Łącznik prosty ze strzałką 5"/>
            <p:cNvCxnSpPr>
              <a:stCxn id="3" idx="1"/>
            </p:cNvCxnSpPr>
            <p:nvPr/>
          </p:nvCxnSpPr>
          <p:spPr>
            <a:xfrm flipH="1">
              <a:off x="8995954" y="1856712"/>
              <a:ext cx="1968137" cy="1487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6696891" y="5205267"/>
            <a:ext cx="3227115" cy="1149532"/>
            <a:chOff x="6696891" y="5205267"/>
            <a:chExt cx="3227115" cy="1149532"/>
          </a:xfrm>
        </p:grpSpPr>
        <p:sp>
          <p:nvSpPr>
            <p:cNvPr id="4" name="pole tekstowe 3"/>
            <p:cNvSpPr txBox="1"/>
            <p:nvPr/>
          </p:nvSpPr>
          <p:spPr>
            <a:xfrm>
              <a:off x="8221104" y="5708468"/>
              <a:ext cx="17029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KROPIELNICA</a:t>
              </a:r>
            </a:p>
            <a:p>
              <a:r>
                <a:rPr lang="pl-PL" dirty="0" smtClean="0"/>
                <a:t>(ASPERSORIUM)</a:t>
              </a:r>
              <a:endParaRPr lang="pl-PL" dirty="0"/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 flipH="1" flipV="1">
              <a:off x="6696891" y="5205267"/>
              <a:ext cx="1767840" cy="56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80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obrazów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Vasculum</a:t>
            </a:r>
            <a:r>
              <a:rPr lang="pl-PL" dirty="0" smtClean="0"/>
              <a:t> z ręczniczkiem autorstwa </a:t>
            </a:r>
            <a:r>
              <a:rPr lang="pl-PL" dirty="0" err="1" smtClean="0"/>
              <a:t>Patnac</a:t>
            </a:r>
            <a:r>
              <a:rPr lang="pl-PL" dirty="0" smtClean="0"/>
              <a:t> – Praca własna, CC BY-SA 3.0, </a:t>
            </a:r>
            <a:r>
              <a:rPr lang="pl-PL" dirty="0" smtClean="0">
                <a:hlinkClick r:id="rId2"/>
              </a:rPr>
              <a:t>https://commons.wikimedia.org/w/index.php?curid=1057348</a:t>
            </a:r>
            <a:endParaRPr lang="pl-PL" dirty="0"/>
          </a:p>
          <a:p>
            <a:r>
              <a:rPr lang="pl-PL" dirty="0" smtClean="0"/>
              <a:t>Melchizedek autorstwa </a:t>
            </a:r>
            <a:r>
              <a:rPr lang="pl-PL" dirty="0" err="1" smtClean="0"/>
              <a:t>Gliwi</a:t>
            </a:r>
            <a:r>
              <a:rPr lang="pl-PL" dirty="0" smtClean="0"/>
              <a:t> – Praca własna, CC BY-SA 3.0, </a:t>
            </a:r>
            <a:r>
              <a:rPr lang="pl-PL" dirty="0" smtClean="0">
                <a:hlinkClick r:id="rId3"/>
              </a:rPr>
              <a:t>https://commons.wikimedia.org/w/index.php?curid=26076653</a:t>
            </a:r>
            <a:endParaRPr lang="pl-PL" dirty="0"/>
          </a:p>
          <a:p>
            <a:r>
              <a:rPr lang="pl-PL" dirty="0" smtClean="0"/>
              <a:t>Kustodia autorstwa</a:t>
            </a:r>
            <a:r>
              <a:rPr lang="en-US" dirty="0" smtClean="0"/>
              <a:t> </a:t>
            </a:r>
            <a:r>
              <a:rPr lang="en-US" dirty="0" err="1" smtClean="0"/>
              <a:t>Gliwi</a:t>
            </a:r>
            <a:r>
              <a:rPr lang="en-US" dirty="0" smtClean="0"/>
              <a:t> –</a:t>
            </a:r>
            <a:r>
              <a:rPr lang="pl-PL" dirty="0" smtClean="0"/>
              <a:t> praca własna</a:t>
            </a:r>
            <a:r>
              <a:rPr lang="en-US" dirty="0" smtClean="0"/>
              <a:t>, CC BY-SA 3.0, </a:t>
            </a:r>
            <a:r>
              <a:rPr lang="en-US" dirty="0" smtClean="0">
                <a:hlinkClick r:id="rId4"/>
              </a:rPr>
              <a:t>https://commons.wikimedia.org/w/index.php?curid=26079333</a:t>
            </a:r>
            <a:endParaRPr lang="pl-PL" dirty="0" smtClean="0"/>
          </a:p>
          <a:p>
            <a:r>
              <a:rPr lang="pl-PL" dirty="0" smtClean="0"/>
              <a:t>Kropielnica, gong, lawaterz – M. Koper – praca własna CC BY-SA 3.0.</a:t>
            </a:r>
          </a:p>
          <a:p>
            <a:r>
              <a:rPr lang="pl-PL" dirty="0" smtClean="0"/>
              <a:t>Pozostałe – </a:t>
            </a:r>
            <a:r>
              <a:rPr lang="pl-PL" dirty="0" err="1" smtClean="0"/>
              <a:t>pixabay</a:t>
            </a:r>
            <a:r>
              <a:rPr lang="pl-PL" dirty="0" smtClean="0"/>
              <a:t>, nie wymaga przypisania.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26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116</Words>
  <Application>Microsoft Office PowerPoint</Application>
  <PresentationFormat>Panoramiczny</PresentationFormat>
  <Paragraphs>40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Przedmioty używane w czasie liturgii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obrazów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Przedmioty używane w czasie liturgii</dc:title>
  <dc:creator>Konto Microsoft</dc:creator>
  <cp:lastModifiedBy>Konto Microsoft</cp:lastModifiedBy>
  <cp:revision>7</cp:revision>
  <dcterms:created xsi:type="dcterms:W3CDTF">2022-05-24T18:35:57Z</dcterms:created>
  <dcterms:modified xsi:type="dcterms:W3CDTF">2022-05-24T19:50:29Z</dcterms:modified>
</cp:coreProperties>
</file>