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DE20A2A8-DB4C-4772-AD50-F09705D330AD}" type="datetimeFigureOut">
              <a:rPr lang="pl-PL" smtClean="0"/>
              <a:t>07.02.2022</a:t>
            </a:fld>
            <a:endParaRPr lang="pl-PL"/>
          </a:p>
        </p:txBody>
      </p:sp>
      <p:sp>
        <p:nvSpPr>
          <p:cNvPr id="5" name="Footer Placeholder 4"/>
          <p:cNvSpPr>
            <a:spLocks noGrp="1"/>
          </p:cNvSpPr>
          <p:nvPr>
            <p:ph type="ftr" sz="quarter" idx="11"/>
          </p:nvPr>
        </p:nvSpPr>
        <p:spPr>
          <a:xfrm>
            <a:off x="1876424" y="5410201"/>
            <a:ext cx="5124886" cy="365125"/>
          </a:xfrm>
        </p:spPr>
        <p:txBody>
          <a:bodyPr/>
          <a:lstStyle/>
          <a:p>
            <a:endParaRPr lang="pl-PL"/>
          </a:p>
        </p:txBody>
      </p:sp>
      <p:sp>
        <p:nvSpPr>
          <p:cNvPr id="6" name="Slide Number Placeholder 5"/>
          <p:cNvSpPr>
            <a:spLocks noGrp="1"/>
          </p:cNvSpPr>
          <p:nvPr>
            <p:ph type="sldNum" sz="quarter" idx="12"/>
          </p:nvPr>
        </p:nvSpPr>
        <p:spPr>
          <a:xfrm>
            <a:off x="9896911" y="5410199"/>
            <a:ext cx="771089" cy="365125"/>
          </a:xfrm>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19382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E20A2A8-DB4C-4772-AD50-F09705D330AD}" type="datetimeFigureOut">
              <a:rPr lang="pl-PL" smtClean="0"/>
              <a:t>07.02.2022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2724098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E20A2A8-DB4C-4772-AD50-F09705D330AD}" type="datetimeFigureOut">
              <a:rPr lang="pl-PL" smtClean="0"/>
              <a:t>07.02.2022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443500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E20A2A8-DB4C-4772-AD50-F09705D330AD}" type="datetimeFigureOut">
              <a:rPr lang="pl-PL" smtClean="0"/>
              <a:t>07.02.2022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D15904-33EB-4241-9C53-3B83A98B274B}" type="slidenum">
              <a:rPr lang="pl-PL" smtClean="0"/>
              <a:t>‹#›</a:t>
            </a:fld>
            <a:endParaRPr lang="pl-P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5281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E20A2A8-DB4C-4772-AD50-F09705D330AD}" type="datetimeFigureOut">
              <a:rPr lang="pl-PL" smtClean="0"/>
              <a:t>07.02.2022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39627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DE20A2A8-DB4C-4772-AD50-F09705D330AD}" type="datetimeFigureOut">
              <a:rPr lang="pl-PL" smtClean="0"/>
              <a:t>07.02.2022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205788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3" name="Date Placeholder 2"/>
          <p:cNvSpPr>
            <a:spLocks noGrp="1"/>
          </p:cNvSpPr>
          <p:nvPr>
            <p:ph type="dt" sz="half" idx="10"/>
          </p:nvPr>
        </p:nvSpPr>
        <p:spPr/>
        <p:txBody>
          <a:bodyPr/>
          <a:lstStyle/>
          <a:p>
            <a:fld id="{DE20A2A8-DB4C-4772-AD50-F09705D330AD}" type="datetimeFigureOut">
              <a:rPr lang="pl-PL" smtClean="0"/>
              <a:t>07.02.2022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280213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E20A2A8-DB4C-4772-AD50-F09705D330AD}" type="datetimeFigureOut">
              <a:rPr lang="pl-PL" smtClean="0"/>
              <a:t>07.02.2022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610979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E20A2A8-DB4C-4772-AD50-F09705D330AD}" type="datetimeFigureOut">
              <a:rPr lang="pl-PL" smtClean="0"/>
              <a:t>07.02.2022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295190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DE20A2A8-DB4C-4772-AD50-F09705D330AD}" type="datetimeFigureOut">
              <a:rPr lang="pl-PL" smtClean="0"/>
              <a:t>07.02.2022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60695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DE20A2A8-DB4C-4772-AD50-F09705D330AD}" type="datetimeFigureOut">
              <a:rPr lang="pl-PL" smtClean="0"/>
              <a:t>07.02.2022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1594071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DE20A2A8-DB4C-4772-AD50-F09705D330AD}" type="datetimeFigureOut">
              <a:rPr lang="pl-PL" smtClean="0"/>
              <a:t>07.02.2022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9649165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DE20A2A8-DB4C-4772-AD50-F09705D330AD}" type="datetimeFigureOut">
              <a:rPr lang="pl-PL" smtClean="0"/>
              <a:t>07.02.2022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34440710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DE20A2A8-DB4C-4772-AD50-F09705D330AD}" type="datetimeFigureOut">
              <a:rPr lang="pl-PL" smtClean="0"/>
              <a:t>07.02.2022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421021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0A2A8-DB4C-4772-AD50-F09705D330AD}" type="datetimeFigureOut">
              <a:rPr lang="pl-PL" smtClean="0"/>
              <a:t>07.02.2022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140827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E20A2A8-DB4C-4772-AD50-F09705D330AD}" type="datetimeFigureOut">
              <a:rPr lang="pl-PL" smtClean="0"/>
              <a:t>07.02.2022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142441574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DE20A2A8-DB4C-4772-AD50-F09705D330AD}" type="datetimeFigureOut">
              <a:rPr lang="pl-PL" smtClean="0"/>
              <a:t>07.02.2022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9CD15904-33EB-4241-9C53-3B83A98B274B}" type="slidenum">
              <a:rPr lang="pl-PL" smtClean="0"/>
              <a:t>‹#›</a:t>
            </a:fld>
            <a:endParaRPr lang="pl-PL"/>
          </a:p>
        </p:txBody>
      </p:sp>
    </p:spTree>
    <p:extLst>
      <p:ext uri="{BB962C8B-B14F-4D97-AF65-F5344CB8AC3E}">
        <p14:creationId xmlns:p14="http://schemas.microsoft.com/office/powerpoint/2010/main" val="342717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E20A2A8-DB4C-4772-AD50-F09705D330AD}" type="datetimeFigureOut">
              <a:rPr lang="pl-PL" smtClean="0"/>
              <a:t>07.02.2022</a:t>
            </a:fld>
            <a:endParaRPr lang="pl-P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D15904-33EB-4241-9C53-3B83A98B274B}" type="slidenum">
              <a:rPr lang="pl-PL" smtClean="0"/>
              <a:t>‹#›</a:t>
            </a:fld>
            <a:endParaRPr lang="pl-PL"/>
          </a:p>
        </p:txBody>
      </p:sp>
    </p:spTree>
    <p:extLst>
      <p:ext uri="{BB962C8B-B14F-4D97-AF65-F5344CB8AC3E}">
        <p14:creationId xmlns:p14="http://schemas.microsoft.com/office/powerpoint/2010/main" val="1553924466"/>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9F94FD-F3E6-4E1C-B9CC-D190985AD07F}"/>
              </a:ext>
            </a:extLst>
          </p:cNvPr>
          <p:cNvSpPr>
            <a:spLocks noGrp="1"/>
          </p:cNvSpPr>
          <p:nvPr>
            <p:ph type="ctrTitle"/>
          </p:nvPr>
        </p:nvSpPr>
        <p:spPr>
          <a:xfrm>
            <a:off x="2771191" y="1122363"/>
            <a:ext cx="8462865" cy="2133599"/>
          </a:xfrm>
        </p:spPr>
        <p:txBody>
          <a:bodyPr>
            <a:normAutofit/>
          </a:bodyPr>
          <a:lstStyle/>
          <a:p>
            <a:pPr algn="ctr"/>
            <a:r>
              <a:rPr lang="pl-PL" b="1" dirty="0"/>
              <a:t>Przestępstwa </a:t>
            </a:r>
            <a:br>
              <a:rPr lang="pl-PL" b="1" dirty="0"/>
            </a:br>
            <a:r>
              <a:rPr lang="pl-PL" b="1" dirty="0"/>
              <a:t>przeciwko życiu i zdrowiu</a:t>
            </a:r>
          </a:p>
        </p:txBody>
      </p:sp>
      <p:sp>
        <p:nvSpPr>
          <p:cNvPr id="3" name="Podtytuł 2">
            <a:extLst>
              <a:ext uri="{FF2B5EF4-FFF2-40B4-BE49-F238E27FC236}">
                <a16:creationId xmlns:a16="http://schemas.microsoft.com/office/drawing/2014/main" id="{09F1F5A7-CD7F-492A-9231-C8F76CAF54AD}"/>
              </a:ext>
            </a:extLst>
          </p:cNvPr>
          <p:cNvSpPr>
            <a:spLocks noGrp="1"/>
          </p:cNvSpPr>
          <p:nvPr>
            <p:ph type="subTitle" idx="1"/>
          </p:nvPr>
        </p:nvSpPr>
        <p:spPr>
          <a:xfrm>
            <a:off x="1524000" y="4352544"/>
            <a:ext cx="9144000" cy="905256"/>
          </a:xfrm>
        </p:spPr>
        <p:txBody>
          <a:bodyPr>
            <a:normAutofit lnSpcReduction="10000"/>
          </a:bodyPr>
          <a:lstStyle/>
          <a:p>
            <a:pPr algn="r"/>
            <a:r>
              <a:rPr lang="pl-PL" dirty="0"/>
              <a:t>KK art. 148-162</a:t>
            </a:r>
          </a:p>
          <a:p>
            <a:pPr algn="r"/>
            <a:r>
              <a:rPr lang="pl-PL" dirty="0"/>
              <a:t>Fot. własne</a:t>
            </a:r>
          </a:p>
        </p:txBody>
      </p:sp>
    </p:spTree>
    <p:extLst>
      <p:ext uri="{BB962C8B-B14F-4D97-AF65-F5344CB8AC3E}">
        <p14:creationId xmlns:p14="http://schemas.microsoft.com/office/powerpoint/2010/main" val="89526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24F836-B063-4237-8269-FD4AC6EAF26E}"/>
              </a:ext>
            </a:extLst>
          </p:cNvPr>
          <p:cNvSpPr>
            <a:spLocks noGrp="1"/>
          </p:cNvSpPr>
          <p:nvPr>
            <p:ph type="title"/>
          </p:nvPr>
        </p:nvSpPr>
        <p:spPr>
          <a:xfrm>
            <a:off x="1141413" y="618518"/>
            <a:ext cx="9905998" cy="734794"/>
          </a:xfrm>
        </p:spPr>
        <p:txBody>
          <a:bodyPr/>
          <a:lstStyle/>
          <a:p>
            <a:r>
              <a:rPr lang="pl-PL" b="1" dirty="0"/>
              <a:t>Udział w bójce lub pobiciu</a:t>
            </a:r>
          </a:p>
        </p:txBody>
      </p:sp>
      <p:sp>
        <p:nvSpPr>
          <p:cNvPr id="3" name="Symbol zastępczy zawartości 2">
            <a:extLst>
              <a:ext uri="{FF2B5EF4-FFF2-40B4-BE49-F238E27FC236}">
                <a16:creationId xmlns:a16="http://schemas.microsoft.com/office/drawing/2014/main" id="{9A36CA3F-5490-4D54-AF8C-5783B4C56A62}"/>
              </a:ext>
            </a:extLst>
          </p:cNvPr>
          <p:cNvSpPr>
            <a:spLocks noGrp="1"/>
          </p:cNvSpPr>
          <p:nvPr>
            <p:ph idx="1"/>
          </p:nvPr>
        </p:nvSpPr>
        <p:spPr>
          <a:xfrm>
            <a:off x="1141412" y="1716832"/>
            <a:ext cx="9905999" cy="4590661"/>
          </a:xfrm>
        </p:spPr>
        <p:txBody>
          <a:bodyPr>
            <a:normAutofit lnSpcReduction="10000"/>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158</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1. Kto bierze udział w bójce lub pobiciu, w którym naraża się człowieka na bezpośrednie niebezpieczeństwo utraty życia albo nastąpienie skutku określonego w art. 156 § 1 lub w art. 157 § 1, podlega karze pozbawienia wolności do lat 3.</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2. Jeżeli następstwem bójki lub pobicia jest ciężki uszczerbek na zdrowiu człowieka, sprawca podlega karze pozbawienia wolności od 6 miesięcy do lat 8.</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3. Jeżeli następstwem bójki lub pobicia jest śmierć człowieka, sprawca podlega karze pozbawienia wolności od roku do lat 10.</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4272542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48E3E7-62D4-47CE-BB83-0818396BF345}"/>
              </a:ext>
            </a:extLst>
          </p:cNvPr>
          <p:cNvSpPr>
            <a:spLocks noGrp="1"/>
          </p:cNvSpPr>
          <p:nvPr>
            <p:ph type="title"/>
          </p:nvPr>
        </p:nvSpPr>
        <p:spPr>
          <a:xfrm>
            <a:off x="1141413" y="618518"/>
            <a:ext cx="9905998" cy="881098"/>
          </a:xfrm>
        </p:spPr>
        <p:txBody>
          <a:bodyPr/>
          <a:lstStyle/>
          <a:p>
            <a:r>
              <a:rPr lang="pl-PL" b="1" dirty="0"/>
              <a:t>NARAŻENIE NA NIEBEZPIECZEŃSTWO</a:t>
            </a:r>
          </a:p>
        </p:txBody>
      </p:sp>
      <p:sp>
        <p:nvSpPr>
          <p:cNvPr id="3" name="Symbol zastępczy zawartości 2">
            <a:extLst>
              <a:ext uri="{FF2B5EF4-FFF2-40B4-BE49-F238E27FC236}">
                <a16:creationId xmlns:a16="http://schemas.microsoft.com/office/drawing/2014/main" id="{8D3BC18C-B50A-464B-865E-B9847965328F}"/>
              </a:ext>
            </a:extLst>
          </p:cNvPr>
          <p:cNvSpPr>
            <a:spLocks noGrp="1"/>
          </p:cNvSpPr>
          <p:nvPr>
            <p:ph idx="1"/>
          </p:nvPr>
        </p:nvSpPr>
        <p:spPr>
          <a:xfrm>
            <a:off x="1141412" y="1614196"/>
            <a:ext cx="9905999" cy="4625286"/>
          </a:xfrm>
        </p:spPr>
        <p:txBody>
          <a:bodyPr>
            <a:normAutofit/>
          </a:bodyPr>
          <a:lstStyle/>
          <a:p>
            <a:pPr marL="0" indent="0">
              <a:lnSpc>
                <a:spcPct val="107000"/>
              </a:lnSpc>
              <a:spcAft>
                <a:spcPts val="800"/>
              </a:spcAft>
              <a:buNone/>
            </a:pPr>
            <a:r>
              <a:rPr lang="pl-PL" sz="2000" b="1" dirty="0">
                <a:effectLst/>
                <a:latin typeface="Times New Roman" panose="02020603050405020304" pitchFamily="18" charset="0"/>
                <a:ea typeface="Times New Roman" panose="02020603050405020304" pitchFamily="18" charset="0"/>
                <a:cs typeface="Times New Roman" panose="02020603050405020304" pitchFamily="18" charset="0"/>
              </a:rPr>
              <a:t>Art. 160</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Times New Roman" panose="02020603050405020304" pitchFamily="18" charset="0"/>
                <a:ea typeface="Times New Roman" panose="02020603050405020304" pitchFamily="18" charset="0"/>
                <a:cs typeface="Times New Roman" panose="02020603050405020304" pitchFamily="18" charset="0"/>
              </a:rPr>
              <a:t>§ 1. Kto naraża człowieka na bezpośrednie niebezpieczeństwo utraty życia albo ciężkiego uszczerbku na zdrowiu, podlega karze pozbawienia wolności do lat 3.</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Times New Roman" panose="02020603050405020304" pitchFamily="18" charset="0"/>
                <a:ea typeface="Times New Roman" panose="02020603050405020304" pitchFamily="18" charset="0"/>
                <a:cs typeface="Times New Roman" panose="02020603050405020304" pitchFamily="18" charset="0"/>
              </a:rPr>
              <a:t>§ 2. Jeżeli na sprawcy ciąży obowiązek opieki nad osobą narażoną na niebezpieczeństwo, podlega karze pozbawienia wolności od 3 miesięcy do lat 5.</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Times New Roman" panose="02020603050405020304" pitchFamily="18" charset="0"/>
                <a:ea typeface="Times New Roman" panose="02020603050405020304" pitchFamily="18" charset="0"/>
                <a:cs typeface="Times New Roman" panose="02020603050405020304" pitchFamily="18" charset="0"/>
              </a:rPr>
              <a:t>§ 3. Jeżeli sprawca czynu określonego w § 1 lub 2 działa nieumyślnie, podlega grzywnie, karze ograniczenia wolności albo pozbawienia wolności do roku.</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sz="2000" dirty="0">
                <a:effectLst/>
                <a:latin typeface="Times New Roman" panose="02020603050405020304" pitchFamily="18" charset="0"/>
                <a:ea typeface="Times New Roman" panose="02020603050405020304" pitchFamily="18" charset="0"/>
                <a:cs typeface="Times New Roman" panose="02020603050405020304" pitchFamily="18" charset="0"/>
              </a:rPr>
              <a:t>§ 4. Nie podlega karze za przestępstwo określone w § 1-3 sprawca, który dobrowolnie uchylił grożące niebezpieczeństwo.</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105395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458971-9280-494A-90B7-EB419A60A7F1}"/>
              </a:ext>
            </a:extLst>
          </p:cNvPr>
          <p:cNvSpPr>
            <a:spLocks noGrp="1"/>
          </p:cNvSpPr>
          <p:nvPr>
            <p:ph type="title"/>
          </p:nvPr>
        </p:nvSpPr>
        <p:spPr/>
        <p:txBody>
          <a:bodyPr/>
          <a:lstStyle/>
          <a:p>
            <a:r>
              <a:rPr lang="pl-PL" b="1" dirty="0"/>
              <a:t>NARAŻENIE NA CHOROBĘ WYWOŁĄNĄ WIRUSEM HIV, ZAKAŹNĄ LUB WENERYCZNĄ</a:t>
            </a:r>
          </a:p>
        </p:txBody>
      </p:sp>
      <p:sp>
        <p:nvSpPr>
          <p:cNvPr id="3" name="Symbol zastępczy zawartości 2">
            <a:extLst>
              <a:ext uri="{FF2B5EF4-FFF2-40B4-BE49-F238E27FC236}">
                <a16:creationId xmlns:a16="http://schemas.microsoft.com/office/drawing/2014/main" id="{66977AB9-13F6-4F14-A2FB-AD15ACC984E1}"/>
              </a:ext>
            </a:extLst>
          </p:cNvPr>
          <p:cNvSpPr>
            <a:spLocks noGrp="1"/>
          </p:cNvSpPr>
          <p:nvPr>
            <p:ph idx="1"/>
          </p:nvPr>
        </p:nvSpPr>
        <p:spPr/>
        <p:txBody>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161</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1. Kto, wiedząc, że jest zarażony wirusem HIV, naraża bezpośrednio inną osobę na takie zarażenie, podlega karze pozbawienia wolności do lat 3.</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2. Kto, wiedząc, że jest dotknięty chorobą weneryczną lub zakaźną, ciężką chorobą nieuleczalną lub realnie zagrażającą życiu, naraża bezpośrednio inną osobę na zarażenie taką chorobą, podlega grzywnie, karze ograniczenia wolności albo pozbawienia wolności do roku.</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30702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458F5E-F567-4CA5-A1E7-2F6E8EFA7A04}"/>
              </a:ext>
            </a:extLst>
          </p:cNvPr>
          <p:cNvSpPr>
            <a:spLocks noGrp="1"/>
          </p:cNvSpPr>
          <p:nvPr>
            <p:ph type="title"/>
          </p:nvPr>
        </p:nvSpPr>
        <p:spPr>
          <a:xfrm>
            <a:off x="1141413" y="618518"/>
            <a:ext cx="9905998" cy="743751"/>
          </a:xfrm>
        </p:spPr>
        <p:txBody>
          <a:bodyPr/>
          <a:lstStyle/>
          <a:p>
            <a:r>
              <a:rPr lang="pl-PL" b="1" dirty="0" err="1"/>
              <a:t>NIeUDZIELENIE</a:t>
            </a:r>
            <a:r>
              <a:rPr lang="pl-PL" b="1" dirty="0"/>
              <a:t> POMOCY W NIEBEZPIECZEŃSTWIE</a:t>
            </a:r>
          </a:p>
        </p:txBody>
      </p:sp>
      <p:sp>
        <p:nvSpPr>
          <p:cNvPr id="3" name="Symbol zastępczy zawartości 2">
            <a:extLst>
              <a:ext uri="{FF2B5EF4-FFF2-40B4-BE49-F238E27FC236}">
                <a16:creationId xmlns:a16="http://schemas.microsoft.com/office/drawing/2014/main" id="{8BD6CD33-0BE4-44E8-A89C-8D835D2B00CA}"/>
              </a:ext>
            </a:extLst>
          </p:cNvPr>
          <p:cNvSpPr>
            <a:spLocks noGrp="1"/>
          </p:cNvSpPr>
          <p:nvPr>
            <p:ph idx="1"/>
          </p:nvPr>
        </p:nvSpPr>
        <p:spPr>
          <a:xfrm>
            <a:off x="1141412" y="1726162"/>
            <a:ext cx="9905999" cy="4590661"/>
          </a:xfrm>
        </p:spPr>
        <p:txBody>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162</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1. Kto człowiekowi znajdującemu się w położeniu grożącym bezpośrednim niebezpieczeństwem utraty życia albo ciężkiego uszczerbku na zdrowiu nie udziela pomocy, mogąc jej udzielić bez narażenia siebie lub innej osoby na niebezpieczeństwo utraty życia albo ciężkiego uszczerbku na zdrowiu, podlega karze pozbawienia wolności do lat 3.</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2. Nie popełnia przestępstwa, kto nie udziela pomocy, do której jest konieczne poddanie się zabiegowi lekarskiemu albo w warunkach, w których możliwa jest niezwłoczna pomoc ze strony instytucji lub osoby do tego powołanej.</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08942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DD7E22-41F5-4FE4-93B7-51DA568AA077}"/>
              </a:ext>
            </a:extLst>
          </p:cNvPr>
          <p:cNvSpPr>
            <a:spLocks noGrp="1"/>
          </p:cNvSpPr>
          <p:nvPr>
            <p:ph type="title"/>
          </p:nvPr>
        </p:nvSpPr>
        <p:spPr>
          <a:xfrm>
            <a:off x="1688841" y="391886"/>
            <a:ext cx="9358570" cy="690465"/>
          </a:xfrm>
        </p:spPr>
        <p:txBody>
          <a:bodyPr>
            <a:normAutofit/>
          </a:bodyPr>
          <a:lstStyle/>
          <a:p>
            <a:r>
              <a:rPr lang="pl-PL" b="1" dirty="0"/>
              <a:t>Zabójstwo</a:t>
            </a:r>
          </a:p>
        </p:txBody>
      </p:sp>
      <p:sp>
        <p:nvSpPr>
          <p:cNvPr id="3" name="Symbol zastępczy zawartości 2">
            <a:extLst>
              <a:ext uri="{FF2B5EF4-FFF2-40B4-BE49-F238E27FC236}">
                <a16:creationId xmlns:a16="http://schemas.microsoft.com/office/drawing/2014/main" id="{8B711A3E-2DFA-47BD-AE1F-69F4B3F34438}"/>
              </a:ext>
            </a:extLst>
          </p:cNvPr>
          <p:cNvSpPr>
            <a:spLocks noGrp="1"/>
          </p:cNvSpPr>
          <p:nvPr>
            <p:ph idx="1"/>
          </p:nvPr>
        </p:nvSpPr>
        <p:spPr>
          <a:xfrm>
            <a:off x="1141412" y="1212980"/>
            <a:ext cx="10531184" cy="5253134"/>
          </a:xfrm>
        </p:spPr>
        <p:txBody>
          <a:bodyPr>
            <a:noAutofit/>
          </a:bodyPr>
          <a:lstStyle/>
          <a:p>
            <a:pPr marL="0" indent="0">
              <a:spcBef>
                <a:spcPts val="0"/>
              </a:spcBef>
              <a:buNone/>
            </a:pPr>
            <a:r>
              <a:rPr lang="pl-PL" sz="2200" b="1" dirty="0">
                <a:effectLst/>
                <a:latin typeface="Times New Roman" panose="02020603050405020304" pitchFamily="18" charset="0"/>
                <a:ea typeface="Times New Roman" panose="02020603050405020304" pitchFamily="18" charset="0"/>
                <a:cs typeface="Times New Roman" panose="02020603050405020304" pitchFamily="18" charset="0"/>
              </a:rPr>
              <a:t>Art. 148</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 1. Kto zabija człowieka, podlega karze pozbawienia wolności na czas nie krótszy od lat 8, karze 25 lat pozbawienia wolności albo karze dożywotniego pozbawienia wolności.</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 2. Kto zabija człowieka:</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mj-lt"/>
              <a:buAutoNum type="arabicPeriod"/>
              <a:tabLst>
                <a:tab pos="457200" algn="l"/>
              </a:tabLst>
            </a:pP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ze szczególnym okrucieństwem,</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mj-lt"/>
              <a:buAutoNum type="arabicPeriod"/>
              <a:tabLst>
                <a:tab pos="457200" algn="l"/>
              </a:tabLst>
            </a:pP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w związku z wzięciem zakładnika, zgwałceniem albo rozbojem,</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mj-lt"/>
              <a:buAutoNum type="arabicPeriod"/>
              <a:tabLst>
                <a:tab pos="457200" algn="l"/>
              </a:tabLst>
            </a:pP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w wyniku motywacji zasługującej na szczególne potępienie,</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mj-lt"/>
              <a:buAutoNum type="arabicPeriod"/>
              <a:tabLst>
                <a:tab pos="457200" algn="l"/>
              </a:tabLst>
            </a:pP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z użyciem materiałów wybuchowych,</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pl-PL" sz="2200" dirty="0">
                <a:effectLst/>
                <a:latin typeface="Times New Roman" panose="02020603050405020304" pitchFamily="18" charset="0"/>
                <a:ea typeface="Times New Roman" panose="02020603050405020304" pitchFamily="18" charset="0"/>
                <a:cs typeface="Times New Roman" panose="02020603050405020304" pitchFamily="18" charset="0"/>
              </a:rPr>
              <a:t>podlega karze pozbawienia wolności na czas nie krótszy od lat 12, karze 25 lat pozbawienia wolności albo karze dożywotniego pozbawienia wolności.</a:t>
            </a:r>
            <a:endParaRPr lang="pl-PL"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pl-PL" sz="2200" dirty="0">
                <a:effectLst/>
                <a:latin typeface="Times New Roman" panose="02020603050405020304" pitchFamily="18" charset="0"/>
                <a:ea typeface="Times New Roman" panose="02020603050405020304" pitchFamily="18" charset="0"/>
              </a:rPr>
              <a:t>§ 4. Kto zabija człowieka pod wpływem silnego wzburzenia usprawiedliwionego okolicznościami, podlega karze pozbawienia wolności od roku do lat 10.</a:t>
            </a:r>
            <a:endParaRPr lang="pl-PL" sz="2200" dirty="0"/>
          </a:p>
        </p:txBody>
      </p:sp>
    </p:spTree>
    <p:extLst>
      <p:ext uri="{BB962C8B-B14F-4D97-AF65-F5344CB8AC3E}">
        <p14:creationId xmlns:p14="http://schemas.microsoft.com/office/powerpoint/2010/main" val="25504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429079-FB3B-4AEB-9D37-4A0124DD912F}"/>
              </a:ext>
            </a:extLst>
          </p:cNvPr>
          <p:cNvSpPr>
            <a:spLocks noGrp="1"/>
          </p:cNvSpPr>
          <p:nvPr>
            <p:ph type="title"/>
          </p:nvPr>
        </p:nvSpPr>
        <p:spPr/>
        <p:txBody>
          <a:bodyPr/>
          <a:lstStyle/>
          <a:p>
            <a:r>
              <a:rPr lang="pl-PL" b="1" dirty="0"/>
              <a:t>DZIECIOBÓJSTWO</a:t>
            </a:r>
          </a:p>
        </p:txBody>
      </p:sp>
      <p:sp>
        <p:nvSpPr>
          <p:cNvPr id="4" name="Symbol zastępczy zawartości 3">
            <a:extLst>
              <a:ext uri="{FF2B5EF4-FFF2-40B4-BE49-F238E27FC236}">
                <a16:creationId xmlns:a16="http://schemas.microsoft.com/office/drawing/2014/main" id="{7F070DD6-5808-44EA-9781-C81B61C156DE}"/>
              </a:ext>
            </a:extLst>
          </p:cNvPr>
          <p:cNvSpPr>
            <a:spLocks noGrp="1"/>
          </p:cNvSpPr>
          <p:nvPr>
            <p:ph sz="half" idx="1"/>
          </p:nvPr>
        </p:nvSpPr>
        <p:spPr/>
        <p:txBody>
          <a:bodyPr/>
          <a:lstStyle/>
          <a:p>
            <a:pPr marL="0" indent="0">
              <a:lnSpc>
                <a:spcPct val="107000"/>
              </a:lnSpc>
              <a:spcAft>
                <a:spcPts val="800"/>
              </a:spcAft>
              <a:buNone/>
            </a:pPr>
            <a:endPar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149</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Matka, która zabija dziecko w okresie porodu pod wpływem jego przebiegu, podlega karze pozbawienia wolności od 3 miesięcy do lat 5.</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6" name="Symbol zastępczy zawartości 5">
            <a:extLst>
              <a:ext uri="{FF2B5EF4-FFF2-40B4-BE49-F238E27FC236}">
                <a16:creationId xmlns:a16="http://schemas.microsoft.com/office/drawing/2014/main" id="{665DAB68-948A-48C0-9560-063CE7126F4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33309" y="830667"/>
            <a:ext cx="4056611" cy="5408815"/>
          </a:xfrm>
        </p:spPr>
      </p:pic>
    </p:spTree>
    <p:extLst>
      <p:ext uri="{BB962C8B-B14F-4D97-AF65-F5344CB8AC3E}">
        <p14:creationId xmlns:p14="http://schemas.microsoft.com/office/powerpoint/2010/main" val="360657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4DEBED7-C424-45DF-89A8-16CB4224189B}"/>
              </a:ext>
            </a:extLst>
          </p:cNvPr>
          <p:cNvSpPr>
            <a:spLocks noGrp="1"/>
          </p:cNvSpPr>
          <p:nvPr>
            <p:ph type="title"/>
          </p:nvPr>
        </p:nvSpPr>
        <p:spPr>
          <a:xfrm>
            <a:off x="1141413" y="420624"/>
            <a:ext cx="9905998" cy="914400"/>
          </a:xfrm>
        </p:spPr>
        <p:txBody>
          <a:bodyPr/>
          <a:lstStyle/>
          <a:p>
            <a:r>
              <a:rPr lang="pl-PL" b="1" dirty="0"/>
              <a:t>EUTANAZJA</a:t>
            </a:r>
          </a:p>
        </p:txBody>
      </p:sp>
      <p:sp>
        <p:nvSpPr>
          <p:cNvPr id="3" name="Symbol zastępczy zawartości 2">
            <a:extLst>
              <a:ext uri="{FF2B5EF4-FFF2-40B4-BE49-F238E27FC236}">
                <a16:creationId xmlns:a16="http://schemas.microsoft.com/office/drawing/2014/main" id="{E552B47F-8365-4C2D-BA21-0F658E39DD44}"/>
              </a:ext>
            </a:extLst>
          </p:cNvPr>
          <p:cNvSpPr>
            <a:spLocks noGrp="1"/>
          </p:cNvSpPr>
          <p:nvPr>
            <p:ph sz="half" idx="1"/>
          </p:nvPr>
        </p:nvSpPr>
        <p:spPr>
          <a:xfrm>
            <a:off x="1141410" y="1645920"/>
            <a:ext cx="4878389" cy="4145280"/>
          </a:xfrm>
        </p:spPr>
        <p:txBody>
          <a:bodyPr>
            <a:normAutofit lnSpcReduction="10000"/>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150</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1. Kto zabija człowieka na jego żądanie i pod wpływem współczucia dla niego, podlega karze pozbawienia wolności od 3 miesięcy do lat 5.</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2. W wyjątkowych wypadkach sąd może zastosować nadzwyczajne złagodzenie kary, a nawet odstąpić od jej wymierzenia.</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6" name="Symbol zastępczy zawartości 5">
            <a:extLst>
              <a:ext uri="{FF2B5EF4-FFF2-40B4-BE49-F238E27FC236}">
                <a16:creationId xmlns:a16="http://schemas.microsoft.com/office/drawing/2014/main" id="{94193F26-7404-45D9-B935-4CB24068527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3" y="1645920"/>
            <a:ext cx="5305366" cy="3979025"/>
          </a:xfrm>
        </p:spPr>
      </p:pic>
    </p:spTree>
    <p:extLst>
      <p:ext uri="{BB962C8B-B14F-4D97-AF65-F5344CB8AC3E}">
        <p14:creationId xmlns:p14="http://schemas.microsoft.com/office/powerpoint/2010/main" val="363585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99AD8F-CF0D-4D82-B54F-E74D172CF563}"/>
              </a:ext>
            </a:extLst>
          </p:cNvPr>
          <p:cNvSpPr>
            <a:spLocks noGrp="1"/>
          </p:cNvSpPr>
          <p:nvPr>
            <p:ph type="title"/>
          </p:nvPr>
        </p:nvSpPr>
        <p:spPr>
          <a:xfrm>
            <a:off x="1455575" y="618518"/>
            <a:ext cx="9591835" cy="844522"/>
          </a:xfrm>
        </p:spPr>
        <p:txBody>
          <a:bodyPr/>
          <a:lstStyle/>
          <a:p>
            <a:r>
              <a:rPr lang="pl-PL" b="1" dirty="0"/>
              <a:t>NAMOWA LUB POMOC DO SAMOBÓJSTWA</a:t>
            </a:r>
          </a:p>
        </p:txBody>
      </p:sp>
      <p:sp>
        <p:nvSpPr>
          <p:cNvPr id="3" name="Symbol zastępczy zawartości 2">
            <a:extLst>
              <a:ext uri="{FF2B5EF4-FFF2-40B4-BE49-F238E27FC236}">
                <a16:creationId xmlns:a16="http://schemas.microsoft.com/office/drawing/2014/main" id="{216BFE95-8277-4A8D-A5FE-F390C1D827C7}"/>
              </a:ext>
            </a:extLst>
          </p:cNvPr>
          <p:cNvSpPr>
            <a:spLocks noGrp="1"/>
          </p:cNvSpPr>
          <p:nvPr>
            <p:ph sz="half" idx="1"/>
          </p:nvPr>
        </p:nvSpPr>
        <p:spPr/>
        <p:txBody>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151.</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Kto namową lub przez udzielenie pomocy doprowadza człowieka do targnięcia się na własne życie, podlega karze pozbawienia wolności od 3 miesięcy do lat 5.</a:t>
            </a:r>
          </a:p>
          <a:p>
            <a:pPr marL="0" indent="0">
              <a:lnSpc>
                <a:spcPct val="107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6" name="Symbol zastępczy zawartości 5">
            <a:extLst>
              <a:ext uri="{FF2B5EF4-FFF2-40B4-BE49-F238E27FC236}">
                <a16:creationId xmlns:a16="http://schemas.microsoft.com/office/drawing/2014/main" id="{CA20C413-E577-425B-A2FC-1E734C75CAC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rot="5400000">
            <a:off x="6226910" y="2345564"/>
            <a:ext cx="4450193" cy="3337644"/>
          </a:xfrm>
        </p:spPr>
      </p:pic>
    </p:spTree>
    <p:extLst>
      <p:ext uri="{BB962C8B-B14F-4D97-AF65-F5344CB8AC3E}">
        <p14:creationId xmlns:p14="http://schemas.microsoft.com/office/powerpoint/2010/main" val="292695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B49D42-32DB-4C7D-8AA1-D0B26A98407F}"/>
              </a:ext>
            </a:extLst>
          </p:cNvPr>
          <p:cNvSpPr>
            <a:spLocks noGrp="1"/>
          </p:cNvSpPr>
          <p:nvPr>
            <p:ph type="title"/>
          </p:nvPr>
        </p:nvSpPr>
        <p:spPr>
          <a:xfrm>
            <a:off x="1141413" y="618518"/>
            <a:ext cx="9905998" cy="865049"/>
          </a:xfrm>
        </p:spPr>
        <p:txBody>
          <a:bodyPr/>
          <a:lstStyle/>
          <a:p>
            <a:r>
              <a:rPr lang="pl-PL" b="1" dirty="0"/>
              <a:t>PRZERYWANIE CIĄŻY ZA ZGODĄ KOBIETY</a:t>
            </a:r>
          </a:p>
        </p:txBody>
      </p:sp>
      <p:sp>
        <p:nvSpPr>
          <p:cNvPr id="3" name="Symbol zastępczy zawartości 2">
            <a:extLst>
              <a:ext uri="{FF2B5EF4-FFF2-40B4-BE49-F238E27FC236}">
                <a16:creationId xmlns:a16="http://schemas.microsoft.com/office/drawing/2014/main" id="{5E371593-9593-4DFB-B03B-2653C8D1366C}"/>
              </a:ext>
            </a:extLst>
          </p:cNvPr>
          <p:cNvSpPr>
            <a:spLocks noGrp="1"/>
          </p:cNvSpPr>
          <p:nvPr>
            <p:ph idx="1"/>
          </p:nvPr>
        </p:nvSpPr>
        <p:spPr>
          <a:xfrm>
            <a:off x="1141412" y="1698170"/>
            <a:ext cx="9905999" cy="4541311"/>
          </a:xfrm>
        </p:spPr>
        <p:txBody>
          <a:bodyPr>
            <a:normAutofit/>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152.</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1. Kto za zgodą kobiety przerywa jej ciążę z naruszeniem przepisów ustawy, podlega karze pozbawienia wolności do lat 3.</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2. Tej samej karze podlega, kto udziela kobiecie ciężarnej pomocy w przerwaniu ciąży  z naruszeniem przepisów ustawy lub ją do tego nakłania.</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l-PL" dirty="0">
                <a:effectLst/>
                <a:latin typeface="Times New Roman" panose="02020603050405020304" pitchFamily="18" charset="0"/>
                <a:ea typeface="Times New Roman" panose="02020603050405020304" pitchFamily="18" charset="0"/>
              </a:rPr>
              <a:t>§ 3. Kto dopuszcza się czynu określonego w § 1 lub 2, gdy dziecko poczęte osiągnęło zdolność do samodzielnego życia poza organizmem kobiety ciężarnej, podlega karze pozbawienia wolności od 6 miesięcy do lat 8</a:t>
            </a:r>
            <a:endParaRPr lang="pl-PL" dirty="0"/>
          </a:p>
        </p:txBody>
      </p:sp>
    </p:spTree>
    <p:extLst>
      <p:ext uri="{BB962C8B-B14F-4D97-AF65-F5344CB8AC3E}">
        <p14:creationId xmlns:p14="http://schemas.microsoft.com/office/powerpoint/2010/main" val="220957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B061D5-1A2F-4875-9657-AB137B821E92}"/>
              </a:ext>
            </a:extLst>
          </p:cNvPr>
          <p:cNvSpPr>
            <a:spLocks noGrp="1"/>
          </p:cNvSpPr>
          <p:nvPr>
            <p:ph type="title"/>
          </p:nvPr>
        </p:nvSpPr>
        <p:spPr>
          <a:xfrm>
            <a:off x="1141413" y="618518"/>
            <a:ext cx="9905998" cy="743751"/>
          </a:xfrm>
        </p:spPr>
        <p:txBody>
          <a:bodyPr/>
          <a:lstStyle/>
          <a:p>
            <a:r>
              <a:rPr lang="pl-PL" b="1" dirty="0"/>
              <a:t>PRZERYWANIE CIĄŻY BEZ ZGODY KOBIETY</a:t>
            </a:r>
          </a:p>
        </p:txBody>
      </p:sp>
      <p:sp>
        <p:nvSpPr>
          <p:cNvPr id="3" name="Symbol zastępczy zawartości 2">
            <a:extLst>
              <a:ext uri="{FF2B5EF4-FFF2-40B4-BE49-F238E27FC236}">
                <a16:creationId xmlns:a16="http://schemas.microsoft.com/office/drawing/2014/main" id="{46C11727-61E3-4E1B-A425-8877182AF54D}"/>
              </a:ext>
            </a:extLst>
          </p:cNvPr>
          <p:cNvSpPr>
            <a:spLocks noGrp="1"/>
          </p:cNvSpPr>
          <p:nvPr>
            <p:ph idx="1"/>
          </p:nvPr>
        </p:nvSpPr>
        <p:spPr>
          <a:xfrm>
            <a:off x="1141412" y="1847461"/>
            <a:ext cx="9905999" cy="4320074"/>
          </a:xfrm>
        </p:spPr>
        <p:txBody>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153.</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1. Kto stosując przemoc wobec kobiety ciężarnej lub w inny sposób bez jej zgody przerywa ciążę albo przemocą, groźbą bezprawną lub podstępem doprowadza kobietę ciężarną do przerwania ciąży, podlega karze pozbawienia wolności od 6 miesięcy do lat 8.</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2. Kto dopuszcza się czynu określonego w § 1, gdy dziecko poczęte osiągnęło zdolność do samodzielnego życia poza organizmem kobiety ciężarnej, podlega karze pozbawienia wolności od roku do lat 10.</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96110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E249AD-2668-4D57-87C4-C27ED7DAEED1}"/>
              </a:ext>
            </a:extLst>
          </p:cNvPr>
          <p:cNvSpPr>
            <a:spLocks noGrp="1"/>
          </p:cNvSpPr>
          <p:nvPr>
            <p:ph type="title"/>
          </p:nvPr>
        </p:nvSpPr>
        <p:spPr>
          <a:xfrm>
            <a:off x="1141413" y="429208"/>
            <a:ext cx="9905998" cy="637591"/>
          </a:xfrm>
        </p:spPr>
        <p:txBody>
          <a:bodyPr/>
          <a:lstStyle/>
          <a:p>
            <a:r>
              <a:rPr lang="pl-PL" b="1" dirty="0" err="1"/>
              <a:t>CIĘżKI</a:t>
            </a:r>
            <a:r>
              <a:rPr lang="pl-PL" b="1" dirty="0"/>
              <a:t> USZCZERBEK NA ZDROWIU</a:t>
            </a:r>
          </a:p>
        </p:txBody>
      </p:sp>
      <p:sp>
        <p:nvSpPr>
          <p:cNvPr id="3" name="Symbol zastępczy zawartości 2">
            <a:extLst>
              <a:ext uri="{FF2B5EF4-FFF2-40B4-BE49-F238E27FC236}">
                <a16:creationId xmlns:a16="http://schemas.microsoft.com/office/drawing/2014/main" id="{2205A8FC-256B-4032-9C6B-F4A55A2B51C6}"/>
              </a:ext>
            </a:extLst>
          </p:cNvPr>
          <p:cNvSpPr>
            <a:spLocks noGrp="1"/>
          </p:cNvSpPr>
          <p:nvPr>
            <p:ph idx="1"/>
          </p:nvPr>
        </p:nvSpPr>
        <p:spPr>
          <a:xfrm>
            <a:off x="1141412" y="1287624"/>
            <a:ext cx="9905999" cy="4935893"/>
          </a:xfrm>
        </p:spPr>
        <p:txBody>
          <a:bodyPr>
            <a:normAutofit fontScale="92500" lnSpcReduction="10000"/>
          </a:bodyPr>
          <a:lstStyle/>
          <a:p>
            <a:pPr marL="0" indent="0">
              <a:lnSpc>
                <a:spcPct val="107000"/>
              </a:lnSpc>
              <a:spcAft>
                <a:spcPts val="800"/>
              </a:spcAft>
              <a:buNone/>
            </a:pPr>
            <a:r>
              <a:rPr lang="pl-PL" b="1" dirty="0">
                <a:effectLst/>
                <a:latin typeface="Times New Roman" panose="02020603050405020304" pitchFamily="18" charset="0"/>
                <a:ea typeface="Times New Roman" panose="02020603050405020304" pitchFamily="18" charset="0"/>
                <a:cs typeface="Times New Roman" panose="02020603050405020304" pitchFamily="18" charset="0"/>
              </a:rPr>
              <a:t>Art. 156</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1. Kto powoduje ciężki uszczerbek na zdrowiu w postaci:</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pozbawienia człowieka wzroku, słuchu, mowy, zdolności płodzenia,</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innego ciężkiego kalectwa, ciężkiej choroby nieuleczalnej lub długotrwałej, choroby realnie zagrażającej życiu, trwałej choroby psychicznej, całkowitej albo znacznej trwałej niezdolności do pracy w zawodzie lub trwałego, istotnego zeszpecenia lub zniekształcenia ciała, podlega karze pozbawienia wolności od roku do lat 10.</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2. Jeżeli sprawca działa nieumyślnie, podlega karze pozbawienia wolności do lat 3.</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pl-PL" dirty="0">
                <a:effectLst/>
                <a:latin typeface="Times New Roman" panose="02020603050405020304" pitchFamily="18" charset="0"/>
                <a:ea typeface="Times New Roman" panose="02020603050405020304" pitchFamily="18" charset="0"/>
                <a:cs typeface="Times New Roman" panose="02020603050405020304" pitchFamily="18" charset="0"/>
              </a:rPr>
              <a:t>§ 3. Jeżeli następstwem czynu określonego w § 1 jest śmierć człowieka, sprawca podlega karze pozbawienia wolności od lat 2 do 12.</a:t>
            </a:r>
            <a:endParaRPr lang="pl-PL"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4022933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9887579-1DDB-4244-939D-126B31C58E9F}"/>
              </a:ext>
            </a:extLst>
          </p:cNvPr>
          <p:cNvSpPr>
            <a:spLocks noGrp="1"/>
          </p:cNvSpPr>
          <p:nvPr>
            <p:ph type="title"/>
          </p:nvPr>
        </p:nvSpPr>
        <p:spPr>
          <a:xfrm>
            <a:off x="1390261" y="618518"/>
            <a:ext cx="9657150" cy="734794"/>
          </a:xfrm>
        </p:spPr>
        <p:txBody>
          <a:bodyPr>
            <a:normAutofit/>
          </a:bodyPr>
          <a:lstStyle/>
          <a:p>
            <a:r>
              <a:rPr lang="pl-PL" sz="2800" b="1" dirty="0"/>
              <a:t>ZWYKŁE I LEKKIE USZKODZENIE CIAŁA, ROZSTRÓJ ZDROWIA</a:t>
            </a:r>
          </a:p>
        </p:txBody>
      </p:sp>
      <p:sp>
        <p:nvSpPr>
          <p:cNvPr id="3" name="Symbol zastępczy zawartości 2">
            <a:extLst>
              <a:ext uri="{FF2B5EF4-FFF2-40B4-BE49-F238E27FC236}">
                <a16:creationId xmlns:a16="http://schemas.microsoft.com/office/drawing/2014/main" id="{23C658B3-A192-4CAB-A1D6-50437A91258E}"/>
              </a:ext>
            </a:extLst>
          </p:cNvPr>
          <p:cNvSpPr>
            <a:spLocks noGrp="1"/>
          </p:cNvSpPr>
          <p:nvPr>
            <p:ph idx="1"/>
          </p:nvPr>
        </p:nvSpPr>
        <p:spPr>
          <a:xfrm>
            <a:off x="1141412" y="1511559"/>
            <a:ext cx="9905999" cy="4727923"/>
          </a:xfrm>
        </p:spPr>
        <p:txBody>
          <a:bodyPr>
            <a:normAutofit/>
          </a:bodyPr>
          <a:lstStyle/>
          <a:p>
            <a:pPr marL="0" indent="0">
              <a:buNone/>
            </a:pPr>
            <a:r>
              <a:rPr lang="pl-PL" sz="2200" b="1" dirty="0">
                <a:effectLst/>
                <a:latin typeface="Times New Roman" panose="02020603050405020304" pitchFamily="18" charset="0"/>
                <a:ea typeface="Times New Roman" panose="02020603050405020304" pitchFamily="18" charset="0"/>
              </a:rPr>
              <a:t>Art. 157</a:t>
            </a:r>
            <a:endParaRPr lang="pl-PL" sz="2200" dirty="0">
              <a:effectLst/>
              <a:latin typeface="Times New Roman" panose="02020603050405020304" pitchFamily="18" charset="0"/>
              <a:ea typeface="Times New Roman" panose="02020603050405020304" pitchFamily="18" charset="0"/>
            </a:endParaRPr>
          </a:p>
          <a:p>
            <a:pPr marL="0" indent="0">
              <a:buNone/>
            </a:pPr>
            <a:r>
              <a:rPr lang="pl-PL" sz="2200" dirty="0">
                <a:effectLst/>
                <a:latin typeface="Times New Roman" panose="02020603050405020304" pitchFamily="18" charset="0"/>
                <a:ea typeface="Times New Roman" panose="02020603050405020304" pitchFamily="18" charset="0"/>
              </a:rPr>
              <a:t>§ 1. Kto powoduje naruszenie czynności narządu ciała lub rozstrój zdrowia, inny niż określony w art. 156 § 1, podlega karze pozbawienia wolności od 3 miesięcy do lat 5.</a:t>
            </a:r>
          </a:p>
          <a:p>
            <a:pPr marL="0" indent="0">
              <a:buNone/>
            </a:pPr>
            <a:r>
              <a:rPr lang="pl-PL" sz="2200" dirty="0">
                <a:effectLst/>
                <a:latin typeface="Times New Roman" panose="02020603050405020304" pitchFamily="18" charset="0"/>
                <a:ea typeface="Times New Roman" panose="02020603050405020304" pitchFamily="18" charset="0"/>
              </a:rPr>
              <a:t>§ 2. Kto powoduje naruszenie czynności narządu ciała lub rozstrój zdrowia trwający nie dłużej niż 7 dni, podlega grzywnie, karze ograniczenia wolności albo pozbawienia wolności do lat 2.</a:t>
            </a:r>
          </a:p>
          <a:p>
            <a:pPr marL="0" indent="0">
              <a:buNone/>
            </a:pPr>
            <a:r>
              <a:rPr lang="pl-PL" sz="2200" b="1" dirty="0">
                <a:effectLst/>
                <a:latin typeface="Times New Roman" panose="02020603050405020304" pitchFamily="18" charset="0"/>
                <a:ea typeface="Times New Roman" panose="02020603050405020304" pitchFamily="18" charset="0"/>
              </a:rPr>
              <a:t>Art. 157 a</a:t>
            </a:r>
            <a:endParaRPr lang="pl-PL" sz="2200" dirty="0">
              <a:effectLst/>
              <a:latin typeface="Times New Roman" panose="02020603050405020304" pitchFamily="18" charset="0"/>
              <a:ea typeface="Times New Roman" panose="02020603050405020304" pitchFamily="18" charset="0"/>
            </a:endParaRPr>
          </a:p>
          <a:p>
            <a:pPr marL="0" indent="0">
              <a:buNone/>
            </a:pPr>
            <a:r>
              <a:rPr lang="pl-PL" sz="2200" dirty="0">
                <a:effectLst/>
                <a:latin typeface="Times New Roman" panose="02020603050405020304" pitchFamily="18" charset="0"/>
                <a:ea typeface="Times New Roman" panose="02020603050405020304" pitchFamily="18" charset="0"/>
              </a:rPr>
              <a:t>§ 1. Kto powoduje uszkodzenie ciała dziecka poczętego lub rozstrój zdrowia zagrażający jego życiu, podlega grzywnie, karze ograniczenia wolności albo pozbawienia wolności do lat 2.</a:t>
            </a:r>
          </a:p>
        </p:txBody>
      </p:sp>
    </p:spTree>
    <p:extLst>
      <p:ext uri="{BB962C8B-B14F-4D97-AF65-F5344CB8AC3E}">
        <p14:creationId xmlns:p14="http://schemas.microsoft.com/office/powerpoint/2010/main" val="39921777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bwód">
  <a:themeElements>
    <a:clrScheme name="Obwód">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Obwó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Obwód</Template>
  <TotalTime>86</TotalTime>
  <Words>1042</Words>
  <Application>Microsoft Office PowerPoint</Application>
  <PresentationFormat>Panoramiczny</PresentationFormat>
  <Paragraphs>65</Paragraphs>
  <Slides>13</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13</vt:i4>
      </vt:variant>
    </vt:vector>
  </HeadingPairs>
  <TitlesOfParts>
    <vt:vector size="18" baseType="lpstr">
      <vt:lpstr>Arial</vt:lpstr>
      <vt:lpstr>Calibri</vt:lpstr>
      <vt:lpstr>Times New Roman</vt:lpstr>
      <vt:lpstr>Tw Cen MT</vt:lpstr>
      <vt:lpstr>Obwód</vt:lpstr>
      <vt:lpstr>Przestępstwa  przeciwko życiu i zdrowiu</vt:lpstr>
      <vt:lpstr>Zabójstwo</vt:lpstr>
      <vt:lpstr>DZIECIOBÓJSTWO</vt:lpstr>
      <vt:lpstr>EUTANAZJA</vt:lpstr>
      <vt:lpstr>NAMOWA LUB POMOC DO SAMOBÓJSTWA</vt:lpstr>
      <vt:lpstr>PRZERYWANIE CIĄŻY ZA ZGODĄ KOBIETY</vt:lpstr>
      <vt:lpstr>PRZERYWANIE CIĄŻY BEZ ZGODY KOBIETY</vt:lpstr>
      <vt:lpstr>CIĘżKI USZCZERBEK NA ZDROWIU</vt:lpstr>
      <vt:lpstr>ZWYKŁE I LEKKIE USZKODZENIE CIAŁA, ROZSTRÓJ ZDROWIA</vt:lpstr>
      <vt:lpstr>Udział w bójce lub pobiciu</vt:lpstr>
      <vt:lpstr>NARAŻENIE NA NIEBEZPIECZEŃSTWO</vt:lpstr>
      <vt:lpstr>NARAŻENIE NA CHOROBĘ WYWOŁĄNĄ WIRUSEM HIV, ZAKAŹNĄ LUB WENERYCZNĄ</vt:lpstr>
      <vt:lpstr>NIeUDZIELENIE POMOCY W NIEBEZPIECZEŃSTWIE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Przestępstwa  przeciwko życiu i zdrowiu</dc:title>
  <dc:creator>Joanna Borowicz</dc:creator>
  <cp:lastModifiedBy>Joanna Borowicz</cp:lastModifiedBy>
  <cp:revision>8</cp:revision>
  <dcterms:created xsi:type="dcterms:W3CDTF">2022-02-01T21:28:20Z</dcterms:created>
  <dcterms:modified xsi:type="dcterms:W3CDTF">2022-02-07T14:47:51Z</dcterms:modified>
</cp:coreProperties>
</file>