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8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7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4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95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0729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294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922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842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562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55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69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79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61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49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64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48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03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61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228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E1614FB-9605-475B-A261-5C5EFE8BD35C}" type="datetimeFigureOut">
              <a:rPr lang="pl-PL" smtClean="0"/>
              <a:t>23.01.2022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1B5451A-9CEC-49B5-A3FE-C8D0E1F43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112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212" r:id="rId14"/>
    <p:sldLayoutId id="2147484213" r:id="rId15"/>
    <p:sldLayoutId id="2147484214" r:id="rId16"/>
    <p:sldLayoutId id="21474842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42DAB5-7956-4709-8BA4-F200E1489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2750" y="1122363"/>
            <a:ext cx="5299789" cy="2133599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Wybrane formy</a:t>
            </a:r>
            <a:br>
              <a:rPr lang="pl-PL" b="1" dirty="0"/>
            </a:br>
            <a:r>
              <a:rPr lang="pl-PL" b="1" dirty="0"/>
              <a:t> pobożności maryjnej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7572A90-B009-4A82-8AC0-AD218AA44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4268" y="4643718"/>
            <a:ext cx="2836507" cy="614082"/>
          </a:xfrm>
        </p:spPr>
        <p:txBody>
          <a:bodyPr/>
          <a:lstStyle/>
          <a:p>
            <a:pPr algn="r"/>
            <a:r>
              <a:rPr lang="pl-PL" b="1" dirty="0"/>
              <a:t>Część I: NABOŻEŃSTWA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1099F7A-BADB-4B8A-AFE6-E78662FC7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78" y="726445"/>
            <a:ext cx="1848015" cy="237309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2E0D29E-695D-4244-BC12-0977A0DBE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57" y="3485120"/>
            <a:ext cx="2031349" cy="257766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EBE2A2C-6862-438A-A17A-68818064A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50" y="3437158"/>
            <a:ext cx="1601074" cy="237309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C92F5E3-9B53-4960-B3FE-5C146A349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543" y="2888958"/>
            <a:ext cx="1696907" cy="22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7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B160F9-A424-48A9-8723-CC1D1C80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09448"/>
            <a:ext cx="8825659" cy="709449"/>
          </a:xfrm>
        </p:spPr>
        <p:txBody>
          <a:bodyPr/>
          <a:lstStyle/>
          <a:p>
            <a:r>
              <a:rPr lang="pl-PL" b="1" dirty="0"/>
              <a:t>Apel Jasnogórski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CD45D9-812C-4E0C-8AB7-183EE63E1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917" y="2490952"/>
            <a:ext cx="5418083" cy="3815255"/>
          </a:xfrm>
        </p:spPr>
        <p:txBody>
          <a:bodyPr>
            <a:normAutofit/>
          </a:bodyPr>
          <a:lstStyle/>
          <a:p>
            <a:r>
              <a:rPr lang="pl-PL" dirty="0"/>
              <a:t>Apel Jasnogórski to wieczorna modlitwa do Matki Bożej w intencji Kościoła i Ojczyzny. Od 8 grudnia 1953 roku odmawiany jest uroczyście w sanktuarium jasnogórskim o godzinie 21;00.</a:t>
            </a:r>
          </a:p>
          <a:p>
            <a:r>
              <a:rPr lang="pl-PL" dirty="0"/>
              <a:t>Szczególnymi propagatorami modlitwy w godzinie Apelu byli: św. Jan Paweł II oraz bł. kard. Stefan Wyszyński.</a:t>
            </a:r>
          </a:p>
          <a:p>
            <a:r>
              <a:rPr lang="pl-PL" dirty="0"/>
              <a:t>Obecnie praktyka Apelu Jasnogórskiego upowszechniła się w wielu polskich sanktuariach maryjnych. 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A634B13-F475-4A65-860D-664562BF94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39" y="1644276"/>
            <a:ext cx="3499944" cy="4967978"/>
          </a:xfrm>
        </p:spPr>
      </p:pic>
    </p:spTree>
    <p:extLst>
      <p:ext uri="{BB962C8B-B14F-4D97-AF65-F5344CB8AC3E}">
        <p14:creationId xmlns:p14="http://schemas.microsoft.com/office/powerpoint/2010/main" val="373703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CB3625FC-7A8B-4A49-B5DA-A0704BE6D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876097"/>
            <a:ext cx="8825658" cy="2065282"/>
          </a:xfrm>
        </p:spPr>
        <p:txBody>
          <a:bodyPr/>
          <a:lstStyle/>
          <a:p>
            <a:pPr algn="ctr"/>
            <a:r>
              <a:rPr lang="pl-PL" b="1" dirty="0"/>
              <a:t>Wybrane formy pobożności maryjnej</a:t>
            </a:r>
          </a:p>
        </p:txBody>
      </p:sp>
      <p:sp>
        <p:nvSpPr>
          <p:cNvPr id="9" name="Podtytuł 8">
            <a:extLst>
              <a:ext uri="{FF2B5EF4-FFF2-40B4-BE49-F238E27FC236}">
                <a16:creationId xmlns:a16="http://schemas.microsoft.com/office/drawing/2014/main" id="{182BDAE9-9B8D-47D6-8A0A-A005B728B2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b="1" dirty="0"/>
              <a:t>CZĘŚĆ II: ŚWIĘTA I UROCZYTSOŚCI</a:t>
            </a:r>
          </a:p>
        </p:txBody>
      </p:sp>
    </p:spTree>
    <p:extLst>
      <p:ext uri="{BB962C8B-B14F-4D97-AF65-F5344CB8AC3E}">
        <p14:creationId xmlns:p14="http://schemas.microsoft.com/office/powerpoint/2010/main" val="2135316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AA7C3D-03B7-4D3E-8D34-6FB64222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Matki Bożej Gromnicznej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A3A1DF3-55F6-4B52-A5E8-9AF99C5C6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2871216"/>
            <a:ext cx="5559552" cy="3383280"/>
          </a:xfrm>
        </p:spPr>
        <p:txBody>
          <a:bodyPr>
            <a:normAutofit/>
          </a:bodyPr>
          <a:lstStyle/>
          <a:p>
            <a:r>
              <a:rPr lang="pl-PL" sz="2000" dirty="0"/>
              <a:t>To popularna nazwa obchodzonego w Kościele 40 dni po Uroczystości Bożego Narodzenia (tj. 2 lutego), święta Ofiarowania Pańskiego.</a:t>
            </a:r>
          </a:p>
          <a:p>
            <a:r>
              <a:rPr lang="pl-PL" sz="2000" dirty="0"/>
              <a:t>W Polsce w tym dniu w kościołach święci się świece  (gromnice). W dawnych czasach podawano je do ręki umierającym, zapalano je w czasie burzy i w chwilach niebezpieczeństw.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37821C-7D2F-4962-BDEB-1D106AD2F4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95" y="1993646"/>
            <a:ext cx="3834292" cy="46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70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506F8B1-A2A9-4585-AC75-A38CCF05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Matki Bożej Królowej Polski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52FED95-D373-4620-98FF-FE98A6165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3" y="2319435"/>
            <a:ext cx="5402316" cy="4264090"/>
          </a:xfrm>
        </p:spPr>
        <p:txBody>
          <a:bodyPr>
            <a:noAutofit/>
          </a:bodyPr>
          <a:lstStyle/>
          <a:p>
            <a:r>
              <a:rPr lang="pl-PL" sz="2000" dirty="0"/>
              <a:t>Uroczystość Matki Bożej Królowej Polski ustanowiona została w 1920 roku przez papieża Benedykta XV, dla upamiętnienia ślubów króla Jana Kazimierza</a:t>
            </a:r>
            <a:r>
              <a:rPr lang="pl-PL" sz="2000"/>
              <a:t>, złożonych w </a:t>
            </a:r>
            <a:r>
              <a:rPr lang="pl-PL" sz="2000" dirty="0"/>
              <a:t>czasie potopu szwedzkiego.</a:t>
            </a:r>
          </a:p>
          <a:p>
            <a:r>
              <a:rPr lang="pl-PL" sz="2000" dirty="0"/>
              <a:t>W 1924 roku na prośbę biskupów polskich przeniesiono je na dzień 3 maja, wiążąc je tym samym z datą uchwalenia pierwszej polskiej Konstytucji.</a:t>
            </a:r>
          </a:p>
          <a:p>
            <a:r>
              <a:rPr lang="pl-PL" sz="2000" dirty="0"/>
              <a:t>Od 1925 roku uroczystość obchodzona jest we wszystkich polskich diecezjach.   </a:t>
            </a:r>
          </a:p>
        </p:txBody>
      </p:sp>
      <p:pic>
        <p:nvPicPr>
          <p:cNvPr id="7" name="Symbol zastępczy zawartości 5">
            <a:extLst>
              <a:ext uri="{FF2B5EF4-FFF2-40B4-BE49-F238E27FC236}">
                <a16:creationId xmlns:a16="http://schemas.microsoft.com/office/drawing/2014/main" id="{4EB3F5C5-00CA-4E8A-99D8-0D729A8B91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84" y="1673352"/>
            <a:ext cx="3682630" cy="4910173"/>
          </a:xfrm>
        </p:spPr>
      </p:pic>
    </p:spTree>
    <p:extLst>
      <p:ext uri="{BB962C8B-B14F-4D97-AF65-F5344CB8AC3E}">
        <p14:creationId xmlns:p14="http://schemas.microsoft.com/office/powerpoint/2010/main" val="1518258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23A289-BE21-409B-9C2D-266CC11B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Matki Bożej Jagodnej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8ED2BF-E62F-4619-B52F-DA5999C02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1697" y="2603500"/>
            <a:ext cx="5021289" cy="3923424"/>
          </a:xfrm>
        </p:spPr>
        <p:txBody>
          <a:bodyPr>
            <a:normAutofit/>
          </a:bodyPr>
          <a:lstStyle/>
          <a:p>
            <a:r>
              <a:rPr lang="pl-PL" dirty="0"/>
              <a:t>Święto Matki Bożej Jagodnej obchodzone było w Polsce 2 lipca razem ze świętem Nawiedzenia Najświętszej Maryi Panny. Związane było z legendą opowiadającą o tym, ze wędrująca do Elżbiety Najświętsza Maryja Panna pożywiała się w drodze zbieranymi w lesie jagodami.</a:t>
            </a:r>
          </a:p>
          <a:p>
            <a:r>
              <a:rPr lang="pl-PL" dirty="0"/>
              <a:t>Święto powstało w 1253 roku z inicjatywy św. Bonawentury. Zostało wprowadzone do kalendarza liturgicznego  w 1399 roku. Jego datę ustalono w 1411 roku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F52F7B-D864-45AD-AE63-99FD516CC3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24" y="1439816"/>
            <a:ext cx="3925614" cy="523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9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0229B7-8910-431D-9E9B-3874701A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Matki Bożej Zielnej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93BC55-47B7-4E02-A516-5D6090BA9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2736" y="2459422"/>
            <a:ext cx="5376040" cy="4398578"/>
          </a:xfrm>
        </p:spPr>
        <p:txBody>
          <a:bodyPr>
            <a:normAutofit/>
          </a:bodyPr>
          <a:lstStyle/>
          <a:p>
            <a:r>
              <a:rPr lang="pl-PL" dirty="0"/>
              <a:t>To popularna nazwa dla obchodzonej w dniu 15 sierpnia Uroczystości Wniebowzięcia Najświętszej Maryi Panny. Choć jego śladów należy szukać już w V wieku (w obchodach wspomnienia zaśnięcia Matki Bożej) zostało ono dowartościowane wraz z ogłoszeniem przez papieża Piusa XII dogmatu o Wniebowzięciu Najświętszej Maryi Panny.</a:t>
            </a:r>
          </a:p>
          <a:p>
            <a:r>
              <a:rPr lang="pl-PL" dirty="0"/>
              <a:t>W tradycji polskiej w tym dniu w kościołach odbywa się poświęcenie ziół i kwiatów – stąd nazwa święta.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975833E-7E9D-41AC-85FA-A199B6859C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44" y="1673352"/>
            <a:ext cx="3627135" cy="4836179"/>
          </a:xfrm>
        </p:spPr>
      </p:pic>
    </p:spTree>
    <p:extLst>
      <p:ext uri="{BB962C8B-B14F-4D97-AF65-F5344CB8AC3E}">
        <p14:creationId xmlns:p14="http://schemas.microsoft.com/office/powerpoint/2010/main" val="21031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9BCDF2-0360-4405-BCAD-99453385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69264"/>
            <a:ext cx="7699798" cy="704088"/>
          </a:xfrm>
        </p:spPr>
        <p:txBody>
          <a:bodyPr/>
          <a:lstStyle/>
          <a:p>
            <a:r>
              <a:rPr lang="pl-PL" b="1" dirty="0"/>
              <a:t>Matki Bożej Siewnej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96CD36-D257-4D5C-8143-EE85B6465A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To popularna nazwa wpisanego do kalendarza liturgicznego pod datą 8 września święta Narodzenia Najświętszej Maryi Panny.</a:t>
            </a:r>
          </a:p>
          <a:p>
            <a:r>
              <a:rPr lang="pl-PL" dirty="0"/>
              <a:t>Obchodzono je w Jerozolimie już w pierwszych wiekach chrześcijaństwa.</a:t>
            </a:r>
          </a:p>
          <a:p>
            <a:r>
              <a:rPr lang="pl-PL" dirty="0"/>
              <a:t>W Polsce w tym dniu rolnicy przynoszą do kościoła ziarno na jesienne zasiewy. Po jego poświęceniu wysiewano je na polu.  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ADE93A5C-A5A1-4042-AF53-AB8F054503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85" y="2003106"/>
            <a:ext cx="4762612" cy="4617088"/>
          </a:xfrm>
        </p:spPr>
      </p:pic>
    </p:spTree>
    <p:extLst>
      <p:ext uri="{BB962C8B-B14F-4D97-AF65-F5344CB8AC3E}">
        <p14:creationId xmlns:p14="http://schemas.microsoft.com/office/powerpoint/2010/main" val="3091706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97CD975-12CA-411D-992E-B74378D58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857412"/>
          </a:xfrm>
        </p:spPr>
        <p:txBody>
          <a:bodyPr/>
          <a:lstStyle/>
          <a:p>
            <a:pPr algn="ctr"/>
            <a:r>
              <a:rPr lang="pl-PL" b="1" dirty="0"/>
              <a:t>Ruch pielgrzymkowy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AAA88038-671C-4DCF-926E-38977197BB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/>
              <a:t>CZĘŚĆ III</a:t>
            </a:r>
          </a:p>
        </p:txBody>
      </p:sp>
    </p:spTree>
    <p:extLst>
      <p:ext uri="{BB962C8B-B14F-4D97-AF65-F5344CB8AC3E}">
        <p14:creationId xmlns:p14="http://schemas.microsoft.com/office/powerpoint/2010/main" val="3348290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BE8B9F7-8CE7-4C57-B957-75C486F1C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Pielgrzymka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BC338AE-3704-47EB-9BF0-B3FC52242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830" y="2918810"/>
            <a:ext cx="4828032" cy="3416301"/>
          </a:xfrm>
        </p:spPr>
        <p:txBody>
          <a:bodyPr/>
          <a:lstStyle/>
          <a:p>
            <a:r>
              <a:rPr lang="pl-PL" dirty="0"/>
              <a:t>Jedną z form pobożności maryjnej mogą być także pielgrzymki do znanych sanktuariów.</a:t>
            </a:r>
          </a:p>
          <a:p>
            <a:r>
              <a:rPr lang="pl-PL" dirty="0"/>
              <a:t>Korzeni ruchu pielgrzymkowego szukać należy już w starożytności.</a:t>
            </a:r>
          </a:p>
          <a:p>
            <a:r>
              <a:rPr lang="pl-PL" dirty="0"/>
              <a:t>W pierwszych wiekach chrześcijaństwa pielgrzymowano do miejsc związanych z życiem Jezusa, a potem także z życiem świętych.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DDE43B9C-5FA9-4B50-A3DA-670C948505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40" y="1876097"/>
            <a:ext cx="5347010" cy="3817171"/>
          </a:xfrm>
        </p:spPr>
      </p:pic>
    </p:spTree>
    <p:extLst>
      <p:ext uri="{BB962C8B-B14F-4D97-AF65-F5344CB8AC3E}">
        <p14:creationId xmlns:p14="http://schemas.microsoft.com/office/powerpoint/2010/main" val="45285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756C41-E29F-4BF5-955B-C3E48947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53206"/>
            <a:ext cx="8825659" cy="637055"/>
          </a:xfrm>
        </p:spPr>
        <p:txBody>
          <a:bodyPr/>
          <a:lstStyle/>
          <a:p>
            <a:r>
              <a:rPr lang="pl-PL" b="1" dirty="0"/>
              <a:t>Sanktuaria maryjne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3321E23-8BB3-4F5B-A24B-411DCAF660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1" y="2118308"/>
            <a:ext cx="5315314" cy="3986486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74BF54-3326-475C-B01C-5FB4F3F805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000" dirty="0"/>
              <a:t>Do najbardziej znanych miejsc pielgrzymkowych w Polsce należą następujące sanktuaria maryjne: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000" dirty="0"/>
              <a:t>	Częstochowa – Jasna Góra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000" dirty="0"/>
              <a:t>	Gietrzwałd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000" dirty="0"/>
              <a:t>	Licheń Stary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000" dirty="0"/>
              <a:t>	Święta Lipka</a:t>
            </a:r>
          </a:p>
          <a:p>
            <a:pPr marL="457200" lvl="1" indent="0">
              <a:buNone/>
            </a:pPr>
            <a:r>
              <a:rPr lang="pl-PL" sz="2000" dirty="0"/>
              <a:t>Do najpopularniejszych pielgrzymek w Polsce należą piesze pielgrzymki na Jasną Górę</a:t>
            </a:r>
          </a:p>
        </p:txBody>
      </p:sp>
    </p:spTree>
    <p:extLst>
      <p:ext uri="{BB962C8B-B14F-4D97-AF65-F5344CB8AC3E}">
        <p14:creationId xmlns:p14="http://schemas.microsoft.com/office/powerpoint/2010/main" val="78385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A51FF5-66F6-49C5-A6D6-D38455DC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373224"/>
            <a:ext cx="5748262" cy="783772"/>
          </a:xfrm>
        </p:spPr>
        <p:txBody>
          <a:bodyPr>
            <a:normAutofit/>
          </a:bodyPr>
          <a:lstStyle/>
          <a:p>
            <a:r>
              <a:rPr lang="pl-PL" b="1" dirty="0"/>
              <a:t>Różaniec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567312-3079-4D1D-B98E-EB42808C5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317532"/>
            <a:ext cx="4828032" cy="3702270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/>
              <a:t>Różaniec to modlitwa, w której Kościół rozważa wydarzenia z życia Jezusa i Jego Matki. Początku dziejów tej modlitwy szukać należy w IV i V wieku. </a:t>
            </a:r>
          </a:p>
          <a:p>
            <a:r>
              <a:rPr lang="pl-PL" sz="2400" dirty="0"/>
              <a:t>W X wieku znana była  w Kościele praktyko odmawiania w ciągu dnia stu pięćdziesięciu Zdrowaś Maryjo</a:t>
            </a:r>
          </a:p>
          <a:p>
            <a:r>
              <a:rPr lang="pl-PL" sz="2400" dirty="0"/>
              <a:t>W XI wieku różaniec dotarł do Europy.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FC63C13-8C64-48E6-A8F8-60A9B64DA1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04" y="1037873"/>
            <a:ext cx="3441620" cy="5085453"/>
          </a:xfrm>
        </p:spPr>
      </p:pic>
    </p:spTree>
    <p:extLst>
      <p:ext uri="{BB962C8B-B14F-4D97-AF65-F5344CB8AC3E}">
        <p14:creationId xmlns:p14="http://schemas.microsoft.com/office/powerpoint/2010/main" val="320645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B301AC-9575-467B-BB24-FE5D1451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69264"/>
            <a:ext cx="4359439" cy="704088"/>
          </a:xfrm>
        </p:spPr>
        <p:txBody>
          <a:bodyPr/>
          <a:lstStyle/>
          <a:p>
            <a:r>
              <a:rPr lang="pl-PL" b="1" dirty="0"/>
              <a:t>Różaniec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FE2B424-49FE-40A5-9F9C-6EA2581480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8" y="2472436"/>
            <a:ext cx="4051738" cy="34163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214026C-06EF-4A63-9AEE-FDCAB7946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3338" y="2459421"/>
            <a:ext cx="5613470" cy="3925613"/>
          </a:xfrm>
        </p:spPr>
        <p:txBody>
          <a:bodyPr>
            <a:normAutofit/>
          </a:bodyPr>
          <a:lstStyle/>
          <a:p>
            <a:r>
              <a:rPr lang="pl-PL" sz="1800" dirty="0"/>
              <a:t>Za twórcę modlitwy w znanej nam dziś formie uznać należy św. Alana de la Roche. </a:t>
            </a:r>
          </a:p>
          <a:p>
            <a:r>
              <a:rPr lang="pl-PL" dirty="0"/>
              <a:t>W roku 1479 papież Sykstus IV zalecił codzienne odmawianie modlitwy różańcowej.</a:t>
            </a:r>
          </a:p>
          <a:p>
            <a:r>
              <a:rPr lang="pl-PL" dirty="0"/>
              <a:t>W roku 1571 – po zwycięskiej bitwie pod Lepanto papież Pius V ustanowił święto Matki Bożej Różańcowej.</a:t>
            </a:r>
          </a:p>
          <a:p>
            <a:r>
              <a:rPr lang="pl-PL" dirty="0"/>
              <a:t>W opublikowanym w 2002 roku Liście apostolskim </a:t>
            </a:r>
            <a:r>
              <a:rPr lang="pl-PL" i="1" dirty="0"/>
              <a:t>Rosarium </a:t>
            </a:r>
            <a:r>
              <a:rPr lang="pl-PL" i="1" dirty="0" err="1"/>
              <a:t>virginis</a:t>
            </a:r>
            <a:r>
              <a:rPr lang="pl-PL" i="1" dirty="0"/>
              <a:t> </a:t>
            </a:r>
            <a:r>
              <a:rPr lang="pl-PL" i="1" dirty="0" err="1"/>
              <a:t>Mariae</a:t>
            </a:r>
            <a:r>
              <a:rPr lang="pl-PL" i="1" dirty="0"/>
              <a:t> </a:t>
            </a:r>
            <a:r>
              <a:rPr lang="pl-PL" dirty="0"/>
              <a:t>papież Jan Paweł II zaproponował uzupełnienie  modlitwy różańcowej o tajemnice światła </a:t>
            </a:r>
          </a:p>
        </p:txBody>
      </p:sp>
    </p:spTree>
    <p:extLst>
      <p:ext uri="{BB962C8B-B14F-4D97-AF65-F5344CB8AC3E}">
        <p14:creationId xmlns:p14="http://schemas.microsoft.com/office/powerpoint/2010/main" val="417203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D58E80-2EF4-4996-A307-094536FD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18457"/>
            <a:ext cx="8825659" cy="737119"/>
          </a:xfrm>
        </p:spPr>
        <p:txBody>
          <a:bodyPr/>
          <a:lstStyle/>
          <a:p>
            <a:r>
              <a:rPr lang="pl-PL" b="1" dirty="0"/>
              <a:t>Różaniec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C7E212-A1CF-481F-B34B-73A3CE61C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2772" y="2603500"/>
            <a:ext cx="4496314" cy="3416301"/>
          </a:xfrm>
        </p:spPr>
        <p:txBody>
          <a:bodyPr>
            <a:normAutofit/>
          </a:bodyPr>
          <a:lstStyle/>
          <a:p>
            <a:endParaRPr lang="pl-PL" sz="2000" dirty="0"/>
          </a:p>
          <a:p>
            <a:r>
              <a:rPr lang="pl-PL" sz="2000" dirty="0"/>
              <a:t>Do Polski nabożeństwo różańcowe trafiło za sprawą św. Jacka Odrowąża w XIII wieku.</a:t>
            </a:r>
          </a:p>
          <a:p>
            <a:r>
              <a:rPr lang="pl-PL" sz="2000" dirty="0"/>
              <a:t>Dziś szczególnym wyrazem popularności modlitwy różańcowej na ziemiach polskich są istniejące w niemal wszystkich polskich parafiach Koła Żywego Różańca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D5EDE6B-9CFF-40BC-9CC9-3118D09D36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91" y="1931437"/>
            <a:ext cx="3428735" cy="4572000"/>
          </a:xfrm>
        </p:spPr>
      </p:pic>
    </p:spTree>
    <p:extLst>
      <p:ext uri="{BB962C8B-B14F-4D97-AF65-F5344CB8AC3E}">
        <p14:creationId xmlns:p14="http://schemas.microsoft.com/office/powerpoint/2010/main" val="343200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9B8EC3-545C-4001-931A-6CFEDB10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65110"/>
            <a:ext cx="8825659" cy="587829"/>
          </a:xfrm>
        </p:spPr>
        <p:txBody>
          <a:bodyPr/>
          <a:lstStyle/>
          <a:p>
            <a:r>
              <a:rPr lang="pl-PL" b="1" dirty="0"/>
              <a:t>Litania loretańska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344439-58F3-4823-A34A-CBBF709BE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3869" y="2603500"/>
            <a:ext cx="5139117" cy="3416301"/>
          </a:xfrm>
        </p:spPr>
        <p:txBody>
          <a:bodyPr>
            <a:normAutofit/>
          </a:bodyPr>
          <a:lstStyle/>
          <a:p>
            <a:r>
              <a:rPr lang="pl-PL" sz="2000" dirty="0"/>
              <a:t>Dzieje Litanii związane są z niewielką włoską miejscowością Loreto, gdzie według tradycji, od XIII wieku znajduje się Relikwia Domku </a:t>
            </a:r>
            <a:r>
              <a:rPr lang="pl-PL" sz="2000" dirty="0" err="1"/>
              <a:t>Nazaretańskiego</a:t>
            </a:r>
            <a:r>
              <a:rPr lang="pl-PL" sz="2000" dirty="0"/>
              <a:t>.</a:t>
            </a:r>
          </a:p>
          <a:p>
            <a:r>
              <a:rPr lang="pl-PL" sz="2000" dirty="0"/>
              <a:t>Od 1531 roku pielgrzymi odmawiali w sanktuarium Litanię ku czci Matki Bożej, zaś w roku 1572 po raz pierwszy została ona opublikowana drukiem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D228071-6A87-4C37-95D7-916F7BCABB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66" y="2175422"/>
            <a:ext cx="4032354" cy="4272455"/>
          </a:xfrm>
        </p:spPr>
      </p:pic>
    </p:spTree>
    <p:extLst>
      <p:ext uri="{BB962C8B-B14F-4D97-AF65-F5344CB8AC3E}">
        <p14:creationId xmlns:p14="http://schemas.microsoft.com/office/powerpoint/2010/main" val="306786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1FE33-62B9-4402-8A3F-1189D6F7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25216"/>
            <a:ext cx="8825659" cy="627724"/>
          </a:xfrm>
        </p:spPr>
        <p:txBody>
          <a:bodyPr/>
          <a:lstStyle/>
          <a:p>
            <a:r>
              <a:rPr lang="pl-PL" b="1" dirty="0"/>
              <a:t>Litania loretańska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32B6943-0085-45A5-82C5-D2644E1183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9" y="2225126"/>
            <a:ext cx="4428914" cy="3907659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BF5BCA1-5B92-4C11-AF74-8E38749FF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2524" y="2380593"/>
            <a:ext cx="5424284" cy="4051738"/>
          </a:xfrm>
        </p:spPr>
        <p:txBody>
          <a:bodyPr>
            <a:normAutofit/>
          </a:bodyPr>
          <a:lstStyle/>
          <a:p>
            <a:r>
              <a:rPr lang="pl-PL" sz="2000" dirty="0"/>
              <a:t>W 1587 roku papież Sykstus V związał z odmówieniem Litanii loretańskiej dwieście dni odpustu</a:t>
            </a:r>
          </a:p>
          <a:p>
            <a:r>
              <a:rPr lang="pl-PL" sz="2000" dirty="0"/>
              <a:t>Od roku 1631 (decyzją papieża Urbana VIII) prawo dodawania do Litanii loretańskiej nowych wezwań ma tylko Stolica Apostolska</a:t>
            </a:r>
          </a:p>
          <a:p>
            <a:r>
              <a:rPr lang="pl-PL" sz="2000" dirty="0"/>
              <a:t>Po raz ostatni Litania została uzupełniona przez papieża Franciszka w 2020 roku wezwaniami: Matko Miłosierdzia, Matko  nadziei, Pociecho migrantów </a:t>
            </a:r>
          </a:p>
        </p:txBody>
      </p:sp>
    </p:spTree>
    <p:extLst>
      <p:ext uri="{BB962C8B-B14F-4D97-AF65-F5344CB8AC3E}">
        <p14:creationId xmlns:p14="http://schemas.microsoft.com/office/powerpoint/2010/main" val="71628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6ED29E-3E73-4A86-9D44-FB1C84E9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Litania loretańska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096D0D-43EE-48D3-993C-555E82B74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8745" y="2603500"/>
            <a:ext cx="4708633" cy="3416301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 XIX wieku Litania loretańska dotarła także na ziemie polskie. W roku 1853 została ona po raz pierwszy publicznie odmówiona w kościele św. Krzyża w Warszawie. Trzydzieści lat później Litania odmawiana już była we wszystkich polskich parafiach. </a:t>
            </a:r>
          </a:p>
          <a:p>
            <a:r>
              <a:rPr lang="pl-PL" dirty="0"/>
              <a:t>Do czasów współczesnych w wielu miejscach w Polsce przetrwał zwyczaj gromadzenia się na nabożeństwa majowe przy wiejskich kapliczkach i krzyżach przydrożnych.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4BED13B-9A86-4D69-A8A7-26322C1908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05" y="1452635"/>
            <a:ext cx="3596049" cy="5056262"/>
          </a:xfrm>
        </p:spPr>
      </p:pic>
    </p:spTree>
    <p:extLst>
      <p:ext uri="{BB962C8B-B14F-4D97-AF65-F5344CB8AC3E}">
        <p14:creationId xmlns:p14="http://schemas.microsoft.com/office/powerpoint/2010/main" val="395808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C92BDE-57DE-4F79-8BAB-8C70CB8D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671804"/>
            <a:ext cx="8825659" cy="774441"/>
          </a:xfrm>
        </p:spPr>
        <p:txBody>
          <a:bodyPr/>
          <a:lstStyle/>
          <a:p>
            <a:r>
              <a:rPr lang="pl-PL" sz="2800" b="1" dirty="0"/>
              <a:t>Godzinki o Niepokalanym Poczęciu NMP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4354E7-D21A-4C22-9422-C220CD301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2603500"/>
            <a:ext cx="4871545" cy="3416301"/>
          </a:xfrm>
        </p:spPr>
        <p:txBody>
          <a:bodyPr>
            <a:normAutofit/>
          </a:bodyPr>
          <a:lstStyle/>
          <a:p>
            <a:r>
              <a:rPr lang="pl-PL" sz="2000" dirty="0"/>
              <a:t>Godzinki o Niepokalanym Poczęciu powstały pod koniec XV wieku. Modlitwa podzielona jest na wzór godzin brewiarzowych.  Autorem ich łacińskiego tekstu jest jezuita – Piotr Rodriguez. </a:t>
            </a:r>
          </a:p>
          <a:p>
            <a:r>
              <a:rPr lang="pl-PL" sz="2000" dirty="0"/>
              <a:t>Ich tekst został opublikowany po raz pierwszy w Rzymie, w 1616 roku z polecenia papieża </a:t>
            </a:r>
            <a:r>
              <a:rPr lang="pl-PL" sz="2000"/>
              <a:t>Pawła V. </a:t>
            </a:r>
            <a:endParaRPr lang="pl-PL" sz="2000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DD3FF29-A1E9-4C87-9B5E-64AA2690B3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59" y="1777788"/>
            <a:ext cx="3122612" cy="4651526"/>
          </a:xfrm>
        </p:spPr>
      </p:pic>
    </p:spTree>
    <p:extLst>
      <p:ext uri="{BB962C8B-B14F-4D97-AF65-F5344CB8AC3E}">
        <p14:creationId xmlns:p14="http://schemas.microsoft.com/office/powerpoint/2010/main" val="277077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1DF822-8439-4FDD-B7DB-807EB9E74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/>
              <a:t>Godzinki o Niepokalanym Poczęciu NMP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2F456B9-1D22-4302-828B-7410F0069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993" y="2258267"/>
            <a:ext cx="5880538" cy="3858753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sz="2000" dirty="0"/>
              <a:t>W </a:t>
            </a:r>
            <a:r>
              <a:rPr lang="pl-PL" sz="2000"/>
              <a:t>roku 1625 </a:t>
            </a:r>
            <a:r>
              <a:rPr lang="pl-PL" sz="2000" dirty="0"/>
              <a:t>ukazało się polskie tłumaczenie Godzinek.</a:t>
            </a:r>
          </a:p>
          <a:p>
            <a:r>
              <a:rPr lang="pl-PL" sz="2000" dirty="0"/>
              <a:t>Najstarsza polska drukowana wersja Godzinek zachowała się w klasztorze sióstr benedyktynek ze Staniątek i pochodzi z 1628 roku.</a:t>
            </a:r>
          </a:p>
          <a:p>
            <a:r>
              <a:rPr lang="pl-PL" sz="2000" dirty="0"/>
              <a:t>W wielu polskich parafiach istnieje zwyczaj śpiewania Godzinek w niedziele, przed pierwszą Mszą Świętą. W niektórych parafiach można je też usłyszeć w Adwencie, przed Mszą Świętą </a:t>
            </a:r>
            <a:r>
              <a:rPr lang="pl-PL" sz="2000" dirty="0" err="1"/>
              <a:t>roratnią</a:t>
            </a:r>
            <a:r>
              <a:rPr lang="pl-PL" sz="2000" dirty="0"/>
              <a:t>.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CEDA1428-817E-4C26-BCD2-53E5F8B451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7" y="2017986"/>
            <a:ext cx="3108589" cy="4555035"/>
          </a:xfrm>
        </p:spPr>
      </p:pic>
    </p:spTree>
    <p:extLst>
      <p:ext uri="{BB962C8B-B14F-4D97-AF65-F5344CB8AC3E}">
        <p14:creationId xmlns:p14="http://schemas.microsoft.com/office/powerpoint/2010/main" val="2721119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450</TotalTime>
  <Words>932</Words>
  <Application>Microsoft Office PowerPoint</Application>
  <PresentationFormat>Panoramiczny</PresentationFormat>
  <Paragraphs>69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Wingdings</vt:lpstr>
      <vt:lpstr>Wingdings 3</vt:lpstr>
      <vt:lpstr>Jon (sala konferencyjna)</vt:lpstr>
      <vt:lpstr>Wybrane formy  pobożności maryjnej</vt:lpstr>
      <vt:lpstr>Różaniec</vt:lpstr>
      <vt:lpstr>Różaniec </vt:lpstr>
      <vt:lpstr>Różaniec</vt:lpstr>
      <vt:lpstr>Litania loretańska</vt:lpstr>
      <vt:lpstr>Litania loretańska</vt:lpstr>
      <vt:lpstr>Litania loretańska</vt:lpstr>
      <vt:lpstr>Godzinki o Niepokalanym Poczęciu NMP</vt:lpstr>
      <vt:lpstr>Godzinki o Niepokalanym Poczęciu NMP</vt:lpstr>
      <vt:lpstr>Apel Jasnogórski</vt:lpstr>
      <vt:lpstr>Wybrane formy pobożności maryjnej</vt:lpstr>
      <vt:lpstr>Matki Bożej Gromnicznej</vt:lpstr>
      <vt:lpstr>Matki Bożej Królowej Polski</vt:lpstr>
      <vt:lpstr>Matki Bożej Jagodnej</vt:lpstr>
      <vt:lpstr>Matki Bożej Zielnej</vt:lpstr>
      <vt:lpstr>Matki Bożej Siewnej</vt:lpstr>
      <vt:lpstr>Ruch pielgrzymkowy</vt:lpstr>
      <vt:lpstr>Pielgrzymka</vt:lpstr>
      <vt:lpstr>Sanktuaria maryjne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Wybrane formy  pobożności maryjnej</dc:title>
  <dc:creator>Joanna Borowicz</dc:creator>
  <cp:lastModifiedBy>Joanna Borowicz</cp:lastModifiedBy>
  <cp:revision>10</cp:revision>
  <dcterms:created xsi:type="dcterms:W3CDTF">2022-01-22T12:07:35Z</dcterms:created>
  <dcterms:modified xsi:type="dcterms:W3CDTF">2022-01-23T15:46:54Z</dcterms:modified>
</cp:coreProperties>
</file>