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49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usz Siwek" userId="a97f1fd0269139ad" providerId="LiveId" clId="{875B72FC-8976-4A9D-A8E6-DD100AB2C71C}"/>
    <pc:docChg chg="modSld">
      <pc:chgData name="Dariusz Siwek" userId="a97f1fd0269139ad" providerId="LiveId" clId="{875B72FC-8976-4A9D-A8E6-DD100AB2C71C}" dt="2020-08-24T17:19:36.684" v="12" actId="1076"/>
      <pc:docMkLst>
        <pc:docMk/>
      </pc:docMkLst>
      <pc:sldChg chg="modSp mod">
        <pc:chgData name="Dariusz Siwek" userId="a97f1fd0269139ad" providerId="LiveId" clId="{875B72FC-8976-4A9D-A8E6-DD100AB2C71C}" dt="2020-08-24T17:18:15.792" v="9" actId="14100"/>
        <pc:sldMkLst>
          <pc:docMk/>
          <pc:sldMk cId="872186176" sldId="256"/>
        </pc:sldMkLst>
        <pc:spChg chg="mod">
          <ac:chgData name="Dariusz Siwek" userId="a97f1fd0269139ad" providerId="LiveId" clId="{875B72FC-8976-4A9D-A8E6-DD100AB2C71C}" dt="2020-08-24T17:18:15.792" v="9" actId="14100"/>
          <ac:spMkLst>
            <pc:docMk/>
            <pc:sldMk cId="872186176" sldId="256"/>
            <ac:spMk id="8" creationId="{F4BBB100-4E55-4DFE-BAAC-2A7250B51197}"/>
          </ac:spMkLst>
        </pc:spChg>
      </pc:sldChg>
      <pc:sldChg chg="modSp mod">
        <pc:chgData name="Dariusz Siwek" userId="a97f1fd0269139ad" providerId="LiveId" clId="{875B72FC-8976-4A9D-A8E6-DD100AB2C71C}" dt="2020-08-24T17:19:36.684" v="12" actId="1076"/>
        <pc:sldMkLst>
          <pc:docMk/>
          <pc:sldMk cId="1973673005" sldId="257"/>
        </pc:sldMkLst>
        <pc:spChg chg="mod">
          <ac:chgData name="Dariusz Siwek" userId="a97f1fd0269139ad" providerId="LiveId" clId="{875B72FC-8976-4A9D-A8E6-DD100AB2C71C}" dt="2020-08-24T17:19:36.684" v="12" actId="1076"/>
          <ac:spMkLst>
            <pc:docMk/>
            <pc:sldMk cId="1973673005" sldId="257"/>
            <ac:spMk id="3" creationId="{75832D5E-3B85-473B-8D6B-B13A1920E506}"/>
          </ac:spMkLst>
        </pc:spChg>
      </pc:sldChg>
      <pc:sldChg chg="modSp mod">
        <pc:chgData name="Dariusz Siwek" userId="a97f1fd0269139ad" providerId="LiveId" clId="{875B72FC-8976-4A9D-A8E6-DD100AB2C71C}" dt="2020-08-24T17:19:20.545" v="11" actId="14100"/>
        <pc:sldMkLst>
          <pc:docMk/>
          <pc:sldMk cId="915512799" sldId="271"/>
        </pc:sldMkLst>
        <pc:spChg chg="mod">
          <ac:chgData name="Dariusz Siwek" userId="a97f1fd0269139ad" providerId="LiveId" clId="{875B72FC-8976-4A9D-A8E6-DD100AB2C71C}" dt="2020-08-24T17:19:20.545" v="11" actId="14100"/>
          <ac:spMkLst>
            <pc:docMk/>
            <pc:sldMk cId="915512799" sldId="271"/>
            <ac:spMk id="3" creationId="{DE690A3C-B50A-47FB-87C8-048A5D5F41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6B4C8A9-9EC8-45C8-BF0E-AB7510AEA9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0E8879C5-7412-4A67-B64B-2DD1808CE1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1009296-BB2C-4021-B2AE-26ECE27D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8715D75-6B0C-43D9-9FE4-45D83323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150A973-739C-427E-A191-445F751C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6522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8E90787-6AF6-45B0-A660-EC3A639C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C86A1C7-D93F-40D7-97EC-3000ABA96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7F47DC3F-145D-4B9F-9747-2288ADE4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CA08EF4D-79AA-4BBA-AC5D-BA774D8C9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4055B0A4-D8A5-4B38-8F46-86DCCE11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7523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D32E53FE-1F04-4D52-B23D-0876B5FA02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95CD43D9-93A0-4DEE-AEEA-4C804C006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B4168AF6-B2BA-4201-AF8D-EA259658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C4ED7A0-11EC-48AF-A4C4-2244AE27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938838F-FF45-4F16-9A73-ACC49A4E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99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54F200-F785-4C6D-807B-14C953A2D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8EA2429-E6AE-489D-AD2F-3807D6B04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6FFB0FA-FC4C-413D-9A97-384F6288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39F07C06-0E33-4F4C-B7EE-2BC27FC4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223CADA8-AAC2-4438-8E82-7F714619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943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C246C86-0D46-4EAB-9F29-2A1D2C31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F3A6690E-6A2B-41CF-8645-7E640FB82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1E730887-F656-4F5C-901E-EC6C24BB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5C4E198A-4707-45DF-B759-C667B22C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E5E0DE12-9C79-4A3F-A8F7-C043FE1D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539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4F52412-583D-4791-B653-243D69E8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3FECE0E-E1D8-47CE-B651-8392F4CF1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8CE7C38F-54F6-4B0F-9FF9-00C502735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4D78ECD1-DF3F-4C2F-945D-5A1BB9C1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8EA397C3-FD0D-45CE-9788-D4DD5F88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C95760D4-E0FC-48E0-B3E3-0B1E1B05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27127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0FFB35C-EBE6-4AB0-AF9C-7E0F74BC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09B9F570-6D1E-473B-8066-833F8BC79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C3AED769-15BA-4ABC-86C5-312E8B40E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24594C3C-6C66-405C-8750-7147C4009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988F3C9D-BC0E-4086-8FED-1319A7062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B036D65C-7BAB-4C69-A91F-EDA7DBFC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4E579952-7881-4D96-B6EF-EAF3A4D85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81663110-5428-42D1-9C50-8EED9C6F5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417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3C950C9-9F74-4DD4-8D22-71D6220F6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63647315-A225-475A-A2F8-045D80187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4B1B0D71-2F70-4A8F-B723-E31774901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7F5A2461-BB90-4C5B-A71C-15EEB74C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286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2F3F3F5D-0DA1-4DBF-A862-E188B945F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BC2C07A8-D499-46E6-9A10-6B95A941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6BD4F3D1-F6AC-4674-B0C3-351D4B31C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9141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EFAD3D9-4E42-4972-8928-33EE615D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9DDD502-E0DB-44DA-B4F0-79899719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DBA9679D-62EF-496C-A35A-CF6EEF1C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BDFC7C78-56D6-4E97-9050-20F7D1A5A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D8C223AF-7F50-4198-B7EF-1F0B589C9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C25FAAFB-2FC3-4EAF-89FF-4F2D7D4A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188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E4527D-8ED4-46FE-BD01-48DE1A03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8ADA0269-B789-49CE-B957-6F9B87D64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6BD51164-20D2-4EA6-8EDA-E96384D98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83498B52-CBEB-41B6-8179-4DE20E90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42348254-023A-4354-BF29-F85FC226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2BACB822-7F99-491B-9E78-5547E97C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0760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9EF3C6E9-49E9-4594-A91D-1B2D92209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9DF7C20-FA00-4A1C-BFF1-04CC39191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2410EB2-5399-4529-AF3D-6BAA7BBABD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C86E2-39FA-46D5-BA2F-056D6697B847}" type="datetimeFigureOut">
              <a:rPr lang="pl-PL" smtClean="0"/>
              <a:pPr/>
              <a:t>2022-07-26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77137661-876D-413E-9B80-82E41610C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9848F1D3-3BBE-450B-92AF-CC8F43945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4F2F4-00AF-4F95-9BE0-B9F7F1036E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9608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BE5192D-A5F9-46B6-9445-307FE228E1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61043B78-0D84-4A6B-8326-8FA4D84569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5301"/>
            <a:ext cx="12192000" cy="816292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F4BBB100-4E55-4DFE-BAAC-2A7250B51197}"/>
              </a:ext>
            </a:extLst>
          </p:cNvPr>
          <p:cNvSpPr txBox="1"/>
          <p:nvPr/>
        </p:nvSpPr>
        <p:spPr>
          <a:xfrm>
            <a:off x="3048001" y="287500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>
                <a:latin typeface="Book Antiqua" pitchFamily="18" charset="0"/>
              </a:rPr>
              <a:t>Marcin Luter i reformacja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54E095F8-4E6A-4FC2-A170-FFCDB59C0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493" y="2253456"/>
            <a:ext cx="2637631" cy="2637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7218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9873B95-4D1E-4712-8AF5-B7C1B37EDFC9}"/>
              </a:ext>
            </a:extLst>
          </p:cNvPr>
          <p:cNvSpPr txBox="1"/>
          <p:nvPr/>
        </p:nvSpPr>
        <p:spPr>
          <a:xfrm>
            <a:off x="0" y="33230"/>
            <a:ext cx="1164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Główne idee protestantyzmu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A3CC587-D209-4998-AE87-2CDCDB43E160}"/>
              </a:ext>
            </a:extLst>
          </p:cNvPr>
          <p:cNvSpPr txBox="1"/>
          <p:nvPr/>
        </p:nvSpPr>
        <p:spPr>
          <a:xfrm>
            <a:off x="123826" y="981075"/>
            <a:ext cx="299085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Sola </a:t>
            </a:r>
            <a:r>
              <a:rPr lang="pl-PL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Gratia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Tylko łaska Boga zbawia człowieka i nie można na nią zasłużyć. Zbawienie jest darem Boga udzielonym przez Jezusa Chrystusa a nie nagrodą za dobre życie. W zależności od odłamu, uważano, że tylko wybrani otrzymują tę łaskę lub jest ona przeznaczona dla wszystkich.</a:t>
            </a:r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F6CD5AB7-E709-4CA6-BD1F-2C89DA328F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4224" y="852487"/>
            <a:ext cx="3940475" cy="5972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663278A8-35E0-442E-BECA-819399250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96" y="852487"/>
            <a:ext cx="4205078" cy="28033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1A168BD9-3598-4501-B1EB-B60C2FAD9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2886" y="3994814"/>
            <a:ext cx="3902388" cy="26262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37E7877D-DA6A-4CC8-89C2-154C1A6FF8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862" y="4988252"/>
            <a:ext cx="2693465" cy="1683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BD74DC8C-9D9B-49E4-A248-7A88B24CBA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62" y="33230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884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ED5F03F5-B2B0-4655-950C-61536759C47B}"/>
              </a:ext>
            </a:extLst>
          </p:cNvPr>
          <p:cNvSpPr txBox="1"/>
          <p:nvPr/>
        </p:nvSpPr>
        <p:spPr>
          <a:xfrm>
            <a:off x="0" y="33230"/>
            <a:ext cx="1164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Główne idee protestantyzmu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2818D12C-283F-4C25-BD5F-006AFB366BD4}"/>
              </a:ext>
            </a:extLst>
          </p:cNvPr>
          <p:cNvSpPr txBox="1"/>
          <p:nvPr/>
        </p:nvSpPr>
        <p:spPr>
          <a:xfrm>
            <a:off x="333375" y="741116"/>
            <a:ext cx="11649075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Solus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000" b="1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Christus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Tylko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Jezus</a:t>
            </a: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Chrystus jest pośrednikiem między Bogiem i ludźmi. W większości odłamów protestanckich odrzucono cześć oddawaną Maryi a także zrezygnowano z kapłaństwa i większości sakramentów. Protestanci uznają tylko dwa sakramenty – chrzest i Wieczerzę Pańską (Eucharystię). Nie uznają jednak realnej obecności Chrystusa w Eucharystii.</a:t>
            </a:r>
            <a:endParaRPr lang="pl-PL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3DF04964-561D-4D9D-BACD-9385B6DBC1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2234952"/>
            <a:ext cx="2962275" cy="44896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D0A8B181-34E2-43F5-8366-E5C00E80BE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7124" y="2285999"/>
            <a:ext cx="5326381" cy="44386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FEDDFE2E-4E00-4B89-AB60-410A630B9F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9249" y="2352675"/>
            <a:ext cx="2612867" cy="18573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101E1CD9-0708-4035-8CA9-F4CC2C7303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34083" y="5178694"/>
            <a:ext cx="2748367" cy="15459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D5565353-B76E-4F12-9EBD-514F53A5E7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1819" y="4270509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7162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77F04E4-D5B9-4BDD-833F-AF75A38943F8}"/>
              </a:ext>
            </a:extLst>
          </p:cNvPr>
          <p:cNvSpPr txBox="1"/>
          <p:nvPr/>
        </p:nvSpPr>
        <p:spPr>
          <a:xfrm>
            <a:off x="0" y="33230"/>
            <a:ext cx="1164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Główne idee protestantyzmu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C19397AB-1C7A-45AF-B50A-CF3813BA9783}"/>
              </a:ext>
            </a:extLst>
          </p:cNvPr>
          <p:cNvSpPr txBox="1"/>
          <p:nvPr/>
        </p:nvSpPr>
        <p:spPr>
          <a:xfrm>
            <a:off x="300989" y="741116"/>
            <a:ext cx="7328536" cy="22886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 </a:t>
            </a:r>
            <a:r>
              <a:rPr lang="pl-PL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Deo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Gloria ­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Tylko Bogu należy się chwała. Odrzucono cześć oddawaną świętym i aniołom a także, w zależności od odłamu, relikwiom, obrazom i rzeźbom. Liturgia protestancka ma przede wszystkim charakter nabożeństwa słowa Bożego połączonego ze śpiewem oraz kazaniem.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41BB6E5-FA03-40B6-A4D6-F12F7A908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6225" y="792631"/>
            <a:ext cx="3886200" cy="58900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AC0C316B-5B22-4438-974E-483E5B9FA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3494" y="3257938"/>
            <a:ext cx="6156961" cy="34247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266217D-D046-4695-8AFB-A80015BF0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5" y="3511216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53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1395A706-5D6C-47C0-AC60-4AD4C961CCA3}"/>
              </a:ext>
            </a:extLst>
          </p:cNvPr>
          <p:cNvSpPr txBox="1"/>
          <p:nvPr/>
        </p:nvSpPr>
        <p:spPr>
          <a:xfrm>
            <a:off x="6755128" y="289679"/>
            <a:ext cx="5210176" cy="62786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Przyczyną podziałów wśród ludzi jest zawsze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grzech.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 stało się również w XVI wieku, kiedy doszło do wielkiej </a:t>
            </a:r>
            <a:r>
              <a:rPr lang="pl-PL" sz="24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schizmy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 Kościele. W okresie późnego średniowiecza wielu ludzi Kościoła posiadało wielkie majątki i było uwikłanych w sprawy polityczne. Do nadużyć dochodziło też w Kurii rzymskiej, która pozwalała na </a:t>
            </a:r>
            <a:r>
              <a:rPr lang="pl-PL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sprzedaż odpustów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aby zdobyć pieniądze potrzebne m.in. na budowę Bazyliki św. Piotra. Stopniowy upadek autorytetu cesarstwa i papiestwa ośmielał wielu lokalnych władców do przejmowania majątków kościelnych, co prowadziło do napięć.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75832D5E-3B85-473B-8D6B-B13A1920E506}"/>
              </a:ext>
            </a:extLst>
          </p:cNvPr>
          <p:cNvSpPr txBox="1"/>
          <p:nvPr/>
        </p:nvSpPr>
        <p:spPr>
          <a:xfrm>
            <a:off x="211931" y="166704"/>
            <a:ext cx="5210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ok Antiqua" pitchFamily="18" charset="0"/>
              </a:rPr>
              <a:t>Przyczyny reformacji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C94AC4D-07ED-40D5-9351-3D664BE9B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368" y="1055917"/>
            <a:ext cx="2384259" cy="2384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78439A3-64E2-4244-BF12-E1615C6C2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075" y="3959391"/>
            <a:ext cx="3560446" cy="2384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4D37C45-1A4D-491C-A774-24177B18B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5492" y="1295400"/>
            <a:ext cx="3299109" cy="22961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8C016C8A-D353-4EEC-99E9-01F484F48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085" y="4664075"/>
            <a:ext cx="2695575" cy="1797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3A6C2E63-A78E-4A96-8B71-B13BCFF183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876" y="208192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673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C89DC5A7-CA82-4423-AED7-722C0072C3A7}"/>
              </a:ext>
            </a:extLst>
          </p:cNvPr>
          <p:cNvSpPr txBox="1"/>
          <p:nvPr/>
        </p:nvSpPr>
        <p:spPr>
          <a:xfrm>
            <a:off x="742951" y="99794"/>
            <a:ext cx="6779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ok Antiqua" pitchFamily="18" charset="0"/>
              </a:rPr>
              <a:t>Wystąpienie Marcina Lutra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36BB1E64-2EA2-4546-97B6-55976EF06E7B}"/>
              </a:ext>
            </a:extLst>
          </p:cNvPr>
          <p:cNvSpPr txBox="1"/>
          <p:nvPr/>
        </p:nvSpPr>
        <p:spPr>
          <a:xfrm>
            <a:off x="200025" y="2020332"/>
            <a:ext cx="4276724" cy="43172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dniu 31 października 1517 roku na drzwiach katedry w Wittenberdze umieścił 95 tez, w których wzywał do dyskusji nad problemami Kościoła i nad zagadnieniem dotyczącym tego, jak Bóg dokonuje zbawienia człowieka (usprawiedliwienia). Jego wystąpienie odbiło się szerokim echem w różnych warstwach społecznych. Część książąt niemieckich wraz z cesarzem opowiedziała się przeciw Lutrowi. W Rzymie oskarżono go o herezję.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4AEBA4EC-DEC0-47E7-BA25-85A59F1740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7314" y="2105660"/>
            <a:ext cx="6969411" cy="41465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DAEC2C2D-D812-404F-ACE8-090449BB0979}"/>
              </a:ext>
            </a:extLst>
          </p:cNvPr>
          <p:cNvSpPr txBox="1"/>
          <p:nvPr/>
        </p:nvSpPr>
        <p:spPr>
          <a:xfrm>
            <a:off x="200025" y="868789"/>
            <a:ext cx="1144904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Przeciwko różnym nadużyciom w Kościele wystąpił niemiecki zakonnik </a:t>
            </a:r>
            <a:r>
              <a:rPr lang="pl-P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Marcin Luter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(1483–1546).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170169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="" xmlns:a16="http://schemas.microsoft.com/office/drawing/2014/main" id="{96103F33-2D80-41E1-A9D0-CE40624CE1E5}"/>
              </a:ext>
            </a:extLst>
          </p:cNvPr>
          <p:cNvSpPr txBox="1"/>
          <p:nvPr/>
        </p:nvSpPr>
        <p:spPr>
          <a:xfrm>
            <a:off x="400050" y="219610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latin typeface="Book Antiqua" pitchFamily="18" charset="0"/>
              </a:rPr>
              <a:t>Zerwanie z Kościołem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638B3FF-54AD-431D-924E-45F6F224AADF}"/>
              </a:ext>
            </a:extLst>
          </p:cNvPr>
          <p:cNvSpPr txBox="1"/>
          <p:nvPr/>
        </p:nvSpPr>
        <p:spPr>
          <a:xfrm>
            <a:off x="8039100" y="219611"/>
            <a:ext cx="3924300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Kiedy na </a:t>
            </a:r>
            <a:r>
              <a:rPr lang="pl-PL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sejmie w Spirze w 1529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roku chciano ograniczyć szerzenie nauki Lutra, jego zwolennicy zaprotestowali przeciwko tym postanowieniom. Odtąd zaczęto nazywać ich </a:t>
            </a:r>
            <a:r>
              <a:rPr lang="pl-PL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protestantami. </a:t>
            </a:r>
            <a:endParaRPr lang="pl-PL" sz="2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849CFCA0-3FDC-48F0-B338-06965579E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121" y="2534572"/>
            <a:ext cx="3667125" cy="26586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E6FC0602-3AD0-440A-8F66-6CE677C47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9586" y="2541681"/>
            <a:ext cx="3572827" cy="3673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4E6B8FC-BA32-4485-B177-081DD72013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0578" y="2329517"/>
            <a:ext cx="3218497" cy="44298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EB6D1636-8613-40A2-9F39-D01BA8FAAF35}"/>
              </a:ext>
            </a:extLst>
          </p:cNvPr>
          <p:cNvSpPr txBox="1"/>
          <p:nvPr/>
        </p:nvSpPr>
        <p:spPr>
          <a:xfrm>
            <a:off x="218121" y="927496"/>
            <a:ext cx="752475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1519 roku Marcin Luter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publicznie odrzucił zwierzchnictwo papieża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rok później </a:t>
            </a:r>
            <a:r>
              <a:rPr lang="pl-PL" sz="20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spalił księgi papieskie i jego bullę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zrywając tym samym z Kościołem katolickim. Konsekwencją tego była ekskomunika w 1521 roku.</a:t>
            </a:r>
            <a:endParaRPr lang="pl-PL" sz="2000" dirty="0"/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3B271D12-1092-4479-BC95-6C289A7DCC81}"/>
              </a:ext>
            </a:extLst>
          </p:cNvPr>
          <p:cNvSpPr txBox="1"/>
          <p:nvPr/>
        </p:nvSpPr>
        <p:spPr>
          <a:xfrm>
            <a:off x="218121" y="5310649"/>
            <a:ext cx="3857625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Marcin Luter zmarł w 1546 roku, ale reformacja, którą zapoczątkował, zataczała coraz szersze kręgi i stawała się coraz częściej sprawą polityczną.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9911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2F33975B-45EC-43DF-9A69-C57896EDE6B8}"/>
              </a:ext>
            </a:extLst>
          </p:cNvPr>
          <p:cNvSpPr txBox="1"/>
          <p:nvPr/>
        </p:nvSpPr>
        <p:spPr>
          <a:xfrm>
            <a:off x="247650" y="19050"/>
            <a:ext cx="634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Rozwój protestantyzmu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1B6074E-75B8-4906-8EF2-6E66B662407C}"/>
              </a:ext>
            </a:extLst>
          </p:cNvPr>
          <p:cNvSpPr txBox="1"/>
          <p:nvPr/>
        </p:nvSpPr>
        <p:spPr>
          <a:xfrm>
            <a:off x="6753226" y="228600"/>
            <a:ext cx="5010150" cy="39632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Reforma rozpoczęta przez Marcina Lutra rozprzestrzeniła się w środowisku akademickim 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Wittenbergi</a:t>
            </a:r>
            <a:r>
              <a:rPr lang="pl-PL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następnie Niemiec, skąd dotarła do Szwajcarii, Francji, Skandynawii, Anglii i innych krajów. Wynalezienie druku pomogło w zapoznaniu się ludzi z nowymi ideami i poszerzyło ich zasięg. Reformacja stała się też wygodnym narzędziem w ręku władców poszczególnych państw, dając pretekst do walki z Kościołem katolickim i przejmowania jego dóbr.</a:t>
            </a:r>
            <a:endParaRPr lang="pl-P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BCA42923-AEC8-4D97-96B1-FFA6CBF2A9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630" y="870346"/>
            <a:ext cx="6193690" cy="5802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08B09505-599D-4C77-B54C-F02F3181A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751" y="4171950"/>
            <a:ext cx="2571750" cy="25717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BE4FEE35-0C02-4919-B6D5-A2958C950A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961" y="4305300"/>
            <a:ext cx="1946148" cy="2438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95770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06D33BE-A84F-4A09-A376-C265A3F927AF}"/>
              </a:ext>
            </a:extLst>
          </p:cNvPr>
          <p:cNvSpPr txBox="1"/>
          <p:nvPr/>
        </p:nvSpPr>
        <p:spPr>
          <a:xfrm>
            <a:off x="238124" y="23682"/>
            <a:ext cx="1164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Działalność Jana Kalwina i Ulricha Zwingliego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EE4E22EA-0F65-48AC-9DEA-9F6A20DDA513}"/>
              </a:ext>
            </a:extLst>
          </p:cNvPr>
          <p:cNvSpPr txBox="1"/>
          <p:nvPr/>
        </p:nvSpPr>
        <p:spPr>
          <a:xfrm>
            <a:off x="304800" y="895350"/>
            <a:ext cx="11582399" cy="224676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Zwolennikami reformacji, którzy jednak głosili nieco inne poglądy niż Luter, byli</a:t>
            </a:r>
            <a:r>
              <a:rPr lang="pl-PL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Jan Kalwin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(1509–1564) i </a:t>
            </a:r>
            <a:r>
              <a:rPr lang="pl-PL" sz="2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Urlich</a:t>
            </a:r>
            <a:r>
              <a:rPr lang="pl-PL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Zwinglii</a:t>
            </a:r>
            <a:r>
              <a:rPr lang="pl-PL" sz="2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(1484–1531). Pierwszy z nich był świeckim prawnikiem i teologiem pochodzenia francuskiego, który przybył do Genewy w Szwajcarii i tam ogłosił swoje reformatorskie dzieło </a:t>
            </a:r>
            <a:r>
              <a:rPr lang="pl-PL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Nauka religii chrześcijańskiej.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Ulrich Zwingli był wykształcony w klasyce i teologii biblijnej, a w 1518 roku został zatrudniony jako pastor w kościele w Zurychu. Rozwijając teologię protestancką, poparty przez władze tego miasta, ogłosił niezależność wobec władzy papieskiej i Rzymu.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D8F9863B-E7A2-41EB-9CC2-DE06073F9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7327" y="3529769"/>
            <a:ext cx="2518732" cy="31421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DBBA0325-136E-43B3-AE7E-113CE32BC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275" y="3328231"/>
            <a:ext cx="2438400" cy="3343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51BCC406-E5C8-4230-B346-6AC4946B9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925" y="3328231"/>
            <a:ext cx="4476750" cy="33575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43167B53-0429-41BA-A214-56F53399D3C8}"/>
              </a:ext>
            </a:extLst>
          </p:cNvPr>
          <p:cNvSpPr txBox="1"/>
          <p:nvPr/>
        </p:nvSpPr>
        <p:spPr>
          <a:xfrm>
            <a:off x="4233862" y="3529769"/>
            <a:ext cx="395287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Audytorium Jana Kalwina w Genewie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="" xmlns:a16="http://schemas.microsoft.com/office/drawing/2014/main" id="{83B5E2D1-96FF-4507-B49A-3643EAD5D701}"/>
              </a:ext>
            </a:extLst>
          </p:cNvPr>
          <p:cNvSpPr txBox="1"/>
          <p:nvPr/>
        </p:nvSpPr>
        <p:spPr>
          <a:xfrm>
            <a:off x="1288256" y="6111043"/>
            <a:ext cx="12144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Jan Kawin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E5BF9123-7792-4268-B4D3-5D3030E655FA}"/>
              </a:ext>
            </a:extLst>
          </p:cNvPr>
          <p:cNvSpPr txBox="1"/>
          <p:nvPr/>
        </p:nvSpPr>
        <p:spPr>
          <a:xfrm>
            <a:off x="9305925" y="6107036"/>
            <a:ext cx="121443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U. Zwingli</a:t>
            </a:r>
          </a:p>
        </p:txBody>
      </p:sp>
    </p:spTree>
    <p:extLst>
      <p:ext uri="{BB962C8B-B14F-4D97-AF65-F5344CB8AC3E}">
        <p14:creationId xmlns:p14="http://schemas.microsoft.com/office/powerpoint/2010/main" xmlns="" val="798951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DE690A3C-B50A-47FB-87C8-048A5D5F4196}"/>
              </a:ext>
            </a:extLst>
          </p:cNvPr>
          <p:cNvSpPr txBox="1"/>
          <p:nvPr/>
        </p:nvSpPr>
        <p:spPr>
          <a:xfrm>
            <a:off x="428624" y="101084"/>
            <a:ext cx="10734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Główne idee protestantyzmu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99D2F25-5A71-4DE6-8EF4-647E6DA2A9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563" y="1057274"/>
            <a:ext cx="10601324" cy="5181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C0FCF3AE-CF8E-4BB0-A82A-667CE96798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1887" y="130730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512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75E809F-C11D-405D-B442-82525B3822B6}"/>
              </a:ext>
            </a:extLst>
          </p:cNvPr>
          <p:cNvSpPr txBox="1"/>
          <p:nvPr/>
        </p:nvSpPr>
        <p:spPr>
          <a:xfrm>
            <a:off x="0" y="33230"/>
            <a:ext cx="1164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Główne idee protestantyzmu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8EBDB4F9-8B94-417A-BBFB-2C3D7FB58F84}"/>
              </a:ext>
            </a:extLst>
          </p:cNvPr>
          <p:cNvSpPr txBox="1"/>
          <p:nvPr/>
        </p:nvSpPr>
        <p:spPr>
          <a:xfrm>
            <a:off x="485775" y="952500"/>
            <a:ext cx="6705600" cy="2193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 </a:t>
            </a:r>
            <a:r>
              <a:rPr lang="pl-PL" sz="2000" b="1" dirty="0" err="1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Scriptura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Tylko Pismo Święte stanowi źródło wiary i moralności. Odrzucono Tradycję, która jest żywym przekazem wiary w Kościele. Odrzucono także tzw. księgi deuterokanoniczne ze Starego Testamentu. Uznano, że Biblia jest narzędziem bezpośredniego kontaktu człowieka z Bogiem i każdy może ją subiektywnie interpretować.</a:t>
            </a:r>
            <a:endParaRPr lang="pl-PL" sz="20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9785FB36-08D0-4C83-A7F5-9D6B64A98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1924" y="883968"/>
            <a:ext cx="3686175" cy="55868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ECD49BB0-5027-42F1-BC40-24F874921F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1" y="3529860"/>
            <a:ext cx="6091324" cy="29409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CBEDAC98-B778-4890-B3E0-375EF513A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062" y="36243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4431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FAEF40C9-99AE-4A7C-8693-8860BE8D8D0C}"/>
              </a:ext>
            </a:extLst>
          </p:cNvPr>
          <p:cNvSpPr txBox="1"/>
          <p:nvPr/>
        </p:nvSpPr>
        <p:spPr>
          <a:xfrm>
            <a:off x="0" y="33230"/>
            <a:ext cx="11649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latin typeface="Book Antiqua" pitchFamily="18" charset="0"/>
              </a:rPr>
              <a:t>Główne idee protestantyzmu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008D3171-FDBD-4BCE-91E9-61B2AA28F8D3}"/>
              </a:ext>
            </a:extLst>
          </p:cNvPr>
          <p:cNvSpPr txBox="1"/>
          <p:nvPr/>
        </p:nvSpPr>
        <p:spPr>
          <a:xfrm>
            <a:off x="4476750" y="1066800"/>
            <a:ext cx="73152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Sola </a:t>
            </a:r>
            <a:r>
              <a:rPr lang="pl-PL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Fide</a:t>
            </a:r>
            <a:r>
              <a:rPr lang="pl-PL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Tylko wiarą człowiek może zostać zbawiony. Protestanci powołują się na św. Pawła, który w Liście do Rzymian napisał: </a:t>
            </a:r>
            <a:r>
              <a:rPr lang="pl-PL" sz="20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Sądzimy bowiem, że człowiek osiąga usprawiedliwienie przez wiarę, niezależnie od pełnienia nakazów Prawa 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l-PL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Rz</a:t>
            </a:r>
            <a:r>
              <a:rPr lang="pl-PL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3, 28). Przyjęto, że do osiągnięcia zbawienia potrzebna jest tylko wiara. Życie według przykazań i dobre uczynki są konsekwencją głębokiej wiary.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79A1D2E9-4048-40CF-A730-44F87D2834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" y="825500"/>
            <a:ext cx="3668647" cy="5556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D9479E06-B1A1-46DF-AE50-8356A7B78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4862" y="3544432"/>
            <a:ext cx="7038975" cy="28373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527AEC37-BF01-48A6-85B4-2F1DA2F445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4225" y="124254"/>
            <a:ext cx="847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716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677</Words>
  <Application>Microsoft Office PowerPoint</Application>
  <PresentationFormat>Niestandardowy</PresentationFormat>
  <Paragraphs>30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Marcin Luter  i reformacja</dc:title>
  <dc:creator>Dariusz Siwek</dc:creator>
  <cp:lastModifiedBy>Agata Grzywaczewska</cp:lastModifiedBy>
  <cp:revision>12</cp:revision>
  <dcterms:created xsi:type="dcterms:W3CDTF">2020-08-24T13:48:50Z</dcterms:created>
  <dcterms:modified xsi:type="dcterms:W3CDTF">2022-07-26T17:41:29Z</dcterms:modified>
</cp:coreProperties>
</file>